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60" r:id="rId4"/>
    <p:sldId id="262" r:id="rId5"/>
    <p:sldId id="263" r:id="rId6"/>
    <p:sldId id="261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7" r:id="rId15"/>
    <p:sldId id="272" r:id="rId16"/>
    <p:sldId id="273" r:id="rId17"/>
    <p:sldId id="274" r:id="rId18"/>
    <p:sldId id="275" r:id="rId19"/>
    <p:sldId id="279" r:id="rId20"/>
    <p:sldId id="276" r:id="rId21"/>
    <p:sldId id="287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8" r:id="rId30"/>
    <p:sldId id="290" r:id="rId31"/>
    <p:sldId id="289" r:id="rId32"/>
    <p:sldId id="292" r:id="rId33"/>
    <p:sldId id="293" r:id="rId34"/>
    <p:sldId id="294" r:id="rId35"/>
    <p:sldId id="295" r:id="rId36"/>
    <p:sldId id="296" r:id="rId37"/>
  </p:sldIdLst>
  <p:sldSz cx="2743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9E55"/>
    <a:srgbClr val="F674DD"/>
    <a:srgbClr val="B3A2C7"/>
    <a:srgbClr val="385D8A"/>
    <a:srgbClr val="4F81BD"/>
    <a:srgbClr val="8064A2"/>
    <a:srgbClr val="F79646"/>
    <a:srgbClr val="00B853"/>
    <a:srgbClr val="66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108" autoAdjust="0"/>
    <p:restoredTop sz="83738" autoAdjust="0"/>
  </p:normalViewPr>
  <p:slideViewPr>
    <p:cSldViewPr snapToGrid="0">
      <p:cViewPr>
        <p:scale>
          <a:sx n="100" d="100"/>
          <a:sy n="100" d="100"/>
        </p:scale>
        <p:origin x="6024" y="222"/>
      </p:cViewPr>
      <p:guideLst>
        <p:guide orient="horz" pos="2160"/>
        <p:guide pos="8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aep.coeaccess.psu.edu\MWH5005$\Spring%20Semester%20Thesis\Material%20Take%20off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tx>
        <c:rich>
          <a:bodyPr/>
          <a:lstStyle/>
          <a:p>
            <a:pPr>
              <a:defRPr/>
            </a:pPr>
            <a:r>
              <a:rPr lang="en-US" dirty="0"/>
              <a:t>Structural System Cost Comparison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3897310471920038"/>
          <c:y val="8.2575722908047877E-2"/>
          <c:w val="0.3388525154500201"/>
          <c:h val="0.67350387073092588"/>
        </c:manualLayout>
      </c:layout>
      <c:barChart>
        <c:barDir val="col"/>
        <c:grouping val="stacked"/>
        <c:ser>
          <c:idx val="0"/>
          <c:order val="0"/>
          <c:tx>
            <c:strRef>
              <c:f>'RS MEANS NEW'!$AK$47</c:f>
              <c:strCache>
                <c:ptCount val="1"/>
                <c:pt idx="0">
                  <c:v>Deep Foundations</c:v>
                </c:pt>
              </c:strCache>
            </c:strRef>
          </c:tx>
          <c:dLbls>
            <c:showVal val="1"/>
          </c:dLbls>
          <c:cat>
            <c:strRef>
              <c:f>'RS MEANS NEW'!$AL$46:$AM$46</c:f>
              <c:strCache>
                <c:ptCount val="2"/>
                <c:pt idx="0">
                  <c:v>Original Design</c:v>
                </c:pt>
                <c:pt idx="1">
                  <c:v>New Design</c:v>
                </c:pt>
              </c:strCache>
            </c:strRef>
          </c:cat>
          <c:val>
            <c:numRef>
              <c:f>'RS MEANS NEW'!$AL$47:$AM$47</c:f>
              <c:numCache>
                <c:formatCode>"$"#,##0</c:formatCode>
                <c:ptCount val="2"/>
                <c:pt idx="0">
                  <c:v>851524.53399999987</c:v>
                </c:pt>
                <c:pt idx="1">
                  <c:v>738505.61399999983</c:v>
                </c:pt>
              </c:numCache>
            </c:numRef>
          </c:val>
        </c:ser>
        <c:ser>
          <c:idx val="1"/>
          <c:order val="1"/>
          <c:tx>
            <c:strRef>
              <c:f>'RS MEANS NEW'!$AK$48</c:f>
              <c:strCache>
                <c:ptCount val="1"/>
                <c:pt idx="0">
                  <c:v>Shallow Foundations</c:v>
                </c:pt>
              </c:strCache>
            </c:strRef>
          </c:tx>
          <c:dLbls>
            <c:showVal val="1"/>
          </c:dLbls>
          <c:cat>
            <c:strRef>
              <c:f>'RS MEANS NEW'!$AL$46:$AM$46</c:f>
              <c:strCache>
                <c:ptCount val="2"/>
                <c:pt idx="0">
                  <c:v>Original Design</c:v>
                </c:pt>
                <c:pt idx="1">
                  <c:v>New Design</c:v>
                </c:pt>
              </c:strCache>
            </c:strRef>
          </c:cat>
          <c:val>
            <c:numRef>
              <c:f>'RS MEANS NEW'!$AL$48:$AM$48</c:f>
              <c:numCache>
                <c:formatCode>"$"#,##0</c:formatCode>
                <c:ptCount val="2"/>
                <c:pt idx="0">
                  <c:v>132684.27000000005</c:v>
                </c:pt>
                <c:pt idx="1">
                  <c:v>120328.29999999999</c:v>
                </c:pt>
              </c:numCache>
            </c:numRef>
          </c:val>
        </c:ser>
        <c:ser>
          <c:idx val="2"/>
          <c:order val="2"/>
          <c:tx>
            <c:strRef>
              <c:f>'RS MEANS NEW'!$AK$49</c:f>
              <c:strCache>
                <c:ptCount val="1"/>
                <c:pt idx="0">
                  <c:v>Slab on Grade</c:v>
                </c:pt>
              </c:strCache>
            </c:strRef>
          </c:tx>
          <c:dLbls>
            <c:showVal val="1"/>
          </c:dLbls>
          <c:cat>
            <c:strRef>
              <c:f>'RS MEANS NEW'!$AL$46:$AM$46</c:f>
              <c:strCache>
                <c:ptCount val="2"/>
                <c:pt idx="0">
                  <c:v>Original Design</c:v>
                </c:pt>
                <c:pt idx="1">
                  <c:v>New Design</c:v>
                </c:pt>
              </c:strCache>
            </c:strRef>
          </c:cat>
          <c:val>
            <c:numRef>
              <c:f>'RS MEANS NEW'!$AL$49:$AM$49</c:f>
              <c:numCache>
                <c:formatCode>"$"#,##0</c:formatCode>
                <c:ptCount val="2"/>
                <c:pt idx="0">
                  <c:v>77775.539999999994</c:v>
                </c:pt>
                <c:pt idx="1">
                  <c:v>77775.539999999994</c:v>
                </c:pt>
              </c:numCache>
            </c:numRef>
          </c:val>
        </c:ser>
        <c:ser>
          <c:idx val="3"/>
          <c:order val="3"/>
          <c:tx>
            <c:strRef>
              <c:f>'RS MEANS NEW'!$AK$50</c:f>
              <c:strCache>
                <c:ptCount val="1"/>
                <c:pt idx="0">
                  <c:v>Concrete Formwork</c:v>
                </c:pt>
              </c:strCache>
            </c:strRef>
          </c:tx>
          <c:dLbls>
            <c:showVal val="1"/>
          </c:dLbls>
          <c:cat>
            <c:strRef>
              <c:f>'RS MEANS NEW'!$AL$46:$AM$46</c:f>
              <c:strCache>
                <c:ptCount val="2"/>
                <c:pt idx="0">
                  <c:v>Original Design</c:v>
                </c:pt>
                <c:pt idx="1">
                  <c:v>New Design</c:v>
                </c:pt>
              </c:strCache>
            </c:strRef>
          </c:cat>
          <c:val>
            <c:numRef>
              <c:f>'RS MEANS NEW'!$AL$50:$AM$50</c:f>
              <c:numCache>
                <c:formatCode>"$"#,##0</c:formatCode>
                <c:ptCount val="2"/>
                <c:pt idx="0">
                  <c:v>520322.75</c:v>
                </c:pt>
                <c:pt idx="1">
                  <c:v>497533.25</c:v>
                </c:pt>
              </c:numCache>
            </c:numRef>
          </c:val>
        </c:ser>
        <c:ser>
          <c:idx val="4"/>
          <c:order val="4"/>
          <c:tx>
            <c:strRef>
              <c:f>'RS MEANS NEW'!$AK$51</c:f>
              <c:strCache>
                <c:ptCount val="1"/>
                <c:pt idx="0">
                  <c:v>Reinforcing steel</c:v>
                </c:pt>
              </c:strCache>
            </c:strRef>
          </c:tx>
          <c:dLbls>
            <c:showVal val="1"/>
          </c:dLbls>
          <c:cat>
            <c:strRef>
              <c:f>'RS MEANS NEW'!$AL$46:$AM$46</c:f>
              <c:strCache>
                <c:ptCount val="2"/>
                <c:pt idx="0">
                  <c:v>Original Design</c:v>
                </c:pt>
                <c:pt idx="1">
                  <c:v>New Design</c:v>
                </c:pt>
              </c:strCache>
            </c:strRef>
          </c:cat>
          <c:val>
            <c:numRef>
              <c:f>'RS MEANS NEW'!$AL$51:$AM$51</c:f>
              <c:numCache>
                <c:formatCode>"$"#,##0</c:formatCode>
                <c:ptCount val="2"/>
                <c:pt idx="0">
                  <c:v>596631.01</c:v>
                </c:pt>
                <c:pt idx="1">
                  <c:v>404877.67000000004</c:v>
                </c:pt>
              </c:numCache>
            </c:numRef>
          </c:val>
        </c:ser>
        <c:ser>
          <c:idx val="5"/>
          <c:order val="5"/>
          <c:tx>
            <c:strRef>
              <c:f>'RS MEANS NEW'!$AK$52</c:f>
              <c:strCache>
                <c:ptCount val="1"/>
                <c:pt idx="0">
                  <c:v>Prestressing Steel</c:v>
                </c:pt>
              </c:strCache>
            </c:strRef>
          </c:tx>
          <c:dLbls>
            <c:showVal val="1"/>
          </c:dLbls>
          <c:cat>
            <c:strRef>
              <c:f>'RS MEANS NEW'!$AL$46:$AM$46</c:f>
              <c:strCache>
                <c:ptCount val="2"/>
                <c:pt idx="0">
                  <c:v>Original Design</c:v>
                </c:pt>
                <c:pt idx="1">
                  <c:v>New Design</c:v>
                </c:pt>
              </c:strCache>
            </c:strRef>
          </c:cat>
          <c:val>
            <c:numRef>
              <c:f>'RS MEANS NEW'!$AL$52:$AM$52</c:f>
              <c:numCache>
                <c:formatCode>"$"#,##0</c:formatCode>
                <c:ptCount val="2"/>
                <c:pt idx="0">
                  <c:v>0</c:v>
                </c:pt>
                <c:pt idx="1">
                  <c:v>16188.17</c:v>
                </c:pt>
              </c:numCache>
            </c:numRef>
          </c:val>
        </c:ser>
        <c:ser>
          <c:idx val="6"/>
          <c:order val="6"/>
          <c:tx>
            <c:strRef>
              <c:f>'RS MEANS NEW'!$AK$53</c:f>
              <c:strCache>
                <c:ptCount val="1"/>
                <c:pt idx="0">
                  <c:v>Concrete</c:v>
                </c:pt>
              </c:strCache>
            </c:strRef>
          </c:tx>
          <c:dLbls>
            <c:showVal val="1"/>
          </c:dLbls>
          <c:cat>
            <c:strRef>
              <c:f>'RS MEANS NEW'!$AL$46:$AM$46</c:f>
              <c:strCache>
                <c:ptCount val="2"/>
                <c:pt idx="0">
                  <c:v>Original Design</c:v>
                </c:pt>
                <c:pt idx="1">
                  <c:v>New Design</c:v>
                </c:pt>
              </c:strCache>
            </c:strRef>
          </c:cat>
          <c:val>
            <c:numRef>
              <c:f>'RS MEANS NEW'!$AL$53:$AM$53</c:f>
              <c:numCache>
                <c:formatCode>"$"#,##0</c:formatCode>
                <c:ptCount val="2"/>
                <c:pt idx="0">
                  <c:v>336597.4</c:v>
                </c:pt>
                <c:pt idx="1">
                  <c:v>298460.34999999992</c:v>
                </c:pt>
              </c:numCache>
            </c:numRef>
          </c:val>
        </c:ser>
        <c:ser>
          <c:idx val="7"/>
          <c:order val="7"/>
          <c:tx>
            <c:strRef>
              <c:f>'RS MEANS NEW'!$AK$54</c:f>
              <c:strCache>
                <c:ptCount val="1"/>
                <c:pt idx="0">
                  <c:v>Concrete Placing</c:v>
                </c:pt>
              </c:strCache>
            </c:strRef>
          </c:tx>
          <c:dLbls>
            <c:showVal val="1"/>
          </c:dLbls>
          <c:cat>
            <c:strRef>
              <c:f>'RS MEANS NEW'!$AL$46:$AM$46</c:f>
              <c:strCache>
                <c:ptCount val="2"/>
                <c:pt idx="0">
                  <c:v>Original Design</c:v>
                </c:pt>
                <c:pt idx="1">
                  <c:v>New Design</c:v>
                </c:pt>
              </c:strCache>
            </c:strRef>
          </c:cat>
          <c:val>
            <c:numRef>
              <c:f>'RS MEANS NEW'!$AL$54:$AM$54</c:f>
              <c:numCache>
                <c:formatCode>"$"#,##0</c:formatCode>
                <c:ptCount val="2"/>
                <c:pt idx="0">
                  <c:v>49330.5</c:v>
                </c:pt>
                <c:pt idx="1">
                  <c:v>47675.39</c:v>
                </c:pt>
              </c:numCache>
            </c:numRef>
          </c:val>
        </c:ser>
        <c:dLbls>
          <c:showVal val="1"/>
        </c:dLbls>
        <c:gapWidth val="75"/>
        <c:overlap val="100"/>
        <c:axId val="56602624"/>
        <c:axId val="56604160"/>
      </c:barChart>
      <c:catAx>
        <c:axId val="56602624"/>
        <c:scaling>
          <c:orientation val="minMax"/>
        </c:scaling>
        <c:axPos val="b"/>
        <c:majorTickMark val="none"/>
        <c:tickLblPos val="nextTo"/>
        <c:crossAx val="56604160"/>
        <c:crosses val="autoZero"/>
        <c:auto val="1"/>
        <c:lblAlgn val="ctr"/>
        <c:lblOffset val="100"/>
      </c:catAx>
      <c:valAx>
        <c:axId val="56604160"/>
        <c:scaling>
          <c:orientation val="minMax"/>
        </c:scaling>
        <c:axPos val="l"/>
        <c:majorGridlines/>
        <c:numFmt formatCode="&quot;$&quot;#,##0" sourceLinked="1"/>
        <c:majorTickMark val="none"/>
        <c:tickLblPos val="nextTo"/>
        <c:crossAx val="5660262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9.788806147805848E-3"/>
          <c:y val="0.8188310986527656"/>
          <c:w val="0.98042238770438817"/>
          <c:h val="0.16633053150378699"/>
        </c:manualLayout>
      </c:layout>
      <c:txPr>
        <a:bodyPr/>
        <a:lstStyle/>
        <a:p>
          <a:pPr>
            <a:defRPr sz="1400"/>
          </a:pPr>
          <a:endParaRPr lang="en-US"/>
        </a:p>
      </c:txPr>
    </c:legend>
    <c:plotVisOnly val="1"/>
  </c:chart>
  <c:spPr>
    <a:solidFill>
      <a:schemeClr val="bg1"/>
    </a:solidFill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0.15874</cdr:x>
      <cdr:y>0.08885</cdr:y>
    </cdr:from>
    <cdr:to>
      <cdr:x>0.33357</cdr:x>
      <cdr:y>0.14264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06365" y="456293"/>
          <a:ext cx="1438748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1400" b="1" dirty="0" smtClean="0"/>
            <a:t>$1,502,882</a:t>
          </a:r>
        </a:p>
        <a:p xmlns:a="http://schemas.openxmlformats.org/drawingml/2006/main">
          <a:r>
            <a:rPr lang="en-US" sz="1400" b="1" dirty="0" smtClean="0"/>
            <a:t>$30.33/sq.-ft.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0.31078</cdr:x>
      <cdr:y>0.1694</cdr:y>
    </cdr:from>
    <cdr:to>
      <cdr:x>0.48362</cdr:x>
      <cdr:y>0.22319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557592" y="869950"/>
          <a:ext cx="1422387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1400" b="1" dirty="0" smtClean="0"/>
            <a:t>$1,264,735</a:t>
          </a:r>
        </a:p>
        <a:p xmlns:a="http://schemas.openxmlformats.org/drawingml/2006/main">
          <a:r>
            <a:rPr lang="en-US" sz="1400" b="1" dirty="0" smtClean="0"/>
            <a:t>$25.52/sq.-ft.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0.51657</cdr:x>
      <cdr:y>0.11111</cdr:y>
    </cdr:from>
    <cdr:to>
      <cdr:x>0.99691</cdr:x>
      <cdr:y>0.45672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251181" y="570593"/>
          <a:ext cx="3953020" cy="17748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en-US" sz="2000" b="1" u="sng" dirty="0" smtClean="0"/>
            <a:t>Cost Savings</a:t>
          </a:r>
        </a:p>
        <a:p xmlns:a="http://schemas.openxmlformats.org/drawingml/2006/main">
          <a:r>
            <a:rPr lang="en-US" sz="2000" dirty="0" smtClean="0"/>
            <a:t>$238,147 </a:t>
          </a:r>
        </a:p>
        <a:p xmlns:a="http://schemas.openxmlformats.org/drawingml/2006/main">
          <a:r>
            <a:rPr lang="en-US" sz="2000" dirty="0" smtClean="0"/>
            <a:t>$4.80/sq.-ft</a:t>
          </a:r>
          <a:endParaRPr lang="en-US" sz="2000" dirty="0"/>
        </a:p>
        <a:p xmlns:a="http://schemas.openxmlformats.org/drawingml/2006/main">
          <a:r>
            <a:rPr lang="en-US" sz="2000" dirty="0" smtClean="0"/>
            <a:t>16% Reduction in Structure Cost</a:t>
          </a:r>
        </a:p>
        <a:p xmlns:a="http://schemas.openxmlformats.org/drawingml/2006/main">
          <a:r>
            <a:rPr lang="en-US" sz="2000" dirty="0" smtClean="0"/>
            <a:t>2% Reduction in Overall Project Cost</a:t>
          </a:r>
        </a:p>
        <a:p xmlns:a="http://schemas.openxmlformats.org/drawingml/2006/main">
          <a:r>
            <a:rPr lang="en-US" sz="2000" dirty="0" smtClean="0"/>
            <a:t> </a:t>
          </a:r>
        </a:p>
        <a:p xmlns:a="http://schemas.openxmlformats.org/drawingml/2006/main">
          <a:endParaRPr lang="en-US" sz="1600" dirty="0" smtClean="0"/>
        </a:p>
        <a:p xmlns:a="http://schemas.openxmlformats.org/drawingml/2006/main">
          <a:endParaRPr lang="en-US" sz="16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889D4-1108-49E6-8100-C285B17F2C60}" type="datetimeFigureOut">
              <a:rPr lang="en-US" smtClean="0"/>
              <a:pPr/>
              <a:t>4/14/2009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429000" y="685800"/>
            <a:ext cx="1371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B2FEA-FCDF-4833-A42B-64747C3577B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Gravity</a:t>
            </a:r>
            <a:r>
              <a:rPr lang="en-US" baseline="0" dirty="0" smtClean="0"/>
              <a:t> System:</a:t>
            </a:r>
          </a:p>
          <a:p>
            <a:r>
              <a:rPr lang="en-US" baseline="0" dirty="0" smtClean="0"/>
              <a:t>	Typical Slab depth on all three elevated floors &amp; roof</a:t>
            </a:r>
          </a:p>
          <a:p>
            <a:r>
              <a:rPr lang="en-US" baseline="0" dirty="0" smtClean="0"/>
              <a:t>	Uniform Slab Depth Required By Architect</a:t>
            </a:r>
          </a:p>
          <a:p>
            <a:r>
              <a:rPr lang="en-US" baseline="0" dirty="0" smtClean="0"/>
              <a:t>	Depth Controlled By Flexure and Deflection Control in long direction</a:t>
            </a:r>
          </a:p>
          <a:p>
            <a:r>
              <a:rPr lang="en-US" baseline="0" dirty="0" smtClean="0"/>
              <a:t>	</a:t>
            </a:r>
          </a:p>
          <a:p>
            <a:r>
              <a:rPr lang="en-US" baseline="0" dirty="0" smtClean="0"/>
              <a:t>Lateral System</a:t>
            </a:r>
          </a:p>
          <a:p>
            <a:r>
              <a:rPr lang="en-US" baseline="0" dirty="0" smtClean="0"/>
              <a:t>	Reference Shear Wall Plan</a:t>
            </a:r>
          </a:p>
          <a:p>
            <a:r>
              <a:rPr lang="en-US" baseline="0" dirty="0" smtClean="0"/>
              <a:t>	% Capacity Used</a:t>
            </a:r>
          </a:p>
          <a:p>
            <a:r>
              <a:rPr lang="en-US" baseline="0" dirty="0" smtClean="0"/>
              <a:t>	</a:t>
            </a:r>
          </a:p>
          <a:p>
            <a:endParaRPr lang="en-US" baseline="0" dirty="0" smtClean="0"/>
          </a:p>
          <a:p>
            <a:r>
              <a:rPr lang="en-US" baseline="0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1B2FEA-FCDF-4833-A42B-64747C3577B1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1B2FEA-FCDF-4833-A42B-64747C3577B1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1B2FEA-FCDF-4833-A42B-64747C3577B1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Live load deflections less than L/360</a:t>
            </a:r>
          </a:p>
          <a:p>
            <a:r>
              <a:rPr lang="en-US" dirty="0" smtClean="0"/>
              <a:t>Long term deflections less than L/240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1B2FEA-FCDF-4833-A42B-64747C3577B1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Location and # of Tendons shown in Red</a:t>
            </a:r>
          </a:p>
          <a:p>
            <a:endParaRPr lang="en-US" baseline="0" dirty="0" smtClean="0"/>
          </a:p>
          <a:p>
            <a:r>
              <a:rPr lang="en-US" baseline="0" dirty="0" smtClean="0"/>
              <a:t>Location and Type of Anchorage shown in Blue, Arrows Indicate Stressing location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Blue Hatched Area Temporary Pour Strip</a:t>
            </a:r>
          </a:p>
          <a:p>
            <a:endParaRPr lang="en-US" baseline="0" dirty="0" smtClean="0"/>
          </a:p>
          <a:p>
            <a:r>
              <a:rPr lang="en-US" baseline="0" dirty="0" smtClean="0"/>
              <a:t>Typical Slab Reinforcement #5 @ 12”  Top and Bottom in direction of span</a:t>
            </a:r>
          </a:p>
          <a:p>
            <a:r>
              <a:rPr lang="en-US" baseline="0" dirty="0" smtClean="0"/>
              <a:t>#5 @ 18” OC in perpendicular direction for temp and shrinkage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1B2FEA-FCDF-4833-A42B-64747C3577B1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1B2FEA-FCDF-4833-A42B-64747C3577B1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1B2FEA-FCDF-4833-A42B-64747C3577B1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1B2FEA-FCDF-4833-A42B-64747C3577B1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16% structural cost, 2% total project cost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1B2FEA-FCDF-4833-A42B-64747C3577B1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1B2FEA-FCDF-4833-A42B-64747C3577B1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existing Foundation Plan</a:t>
            </a:r>
          </a:p>
          <a:p>
            <a:pPr marL="228600" indent="-228600">
              <a:buAutoNum type="arabicPlain" startAt="7"/>
            </a:pPr>
            <a:r>
              <a:rPr lang="en-US" dirty="0" smtClean="0"/>
              <a:t>100-110’ deep standard penetration test</a:t>
            </a:r>
            <a:r>
              <a:rPr lang="en-US" baseline="0" dirty="0" smtClean="0"/>
              <a:t> borings were conducted by G.E.T. Solutions, Inc</a:t>
            </a:r>
          </a:p>
          <a:p>
            <a:pPr marL="228600" indent="-22860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1B2FEA-FCDF-4833-A42B-64747C3577B1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2">
              <a:buFont typeface="Wingdings" pitchFamily="2" charset="2"/>
              <a:buChar char="§"/>
            </a:pPr>
            <a:r>
              <a:rPr lang="en-US" sz="2000" dirty="0" smtClean="0"/>
              <a:t>Architectural Requirement of Uniform Slab Depth</a:t>
            </a:r>
          </a:p>
          <a:p>
            <a:pPr lvl="2">
              <a:buFont typeface="Wingdings" pitchFamily="2" charset="2"/>
              <a:buChar char="§"/>
            </a:pPr>
            <a:r>
              <a:rPr lang="en-US" sz="2000" dirty="0" smtClean="0"/>
              <a:t>The Aspect Ratio of Most Bays are Between 2:1 and 4:1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1B2FEA-FCDF-4833-A42B-64747C3577B1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2">
              <a:buFont typeface="Wingdings" pitchFamily="2" charset="2"/>
              <a:buChar char="§"/>
            </a:pPr>
            <a:r>
              <a:rPr lang="en-US" sz="2000" dirty="0" smtClean="0"/>
              <a:t>Architectural Requirement of Uniform Slab Depth</a:t>
            </a:r>
          </a:p>
          <a:p>
            <a:pPr lvl="2">
              <a:buFont typeface="Wingdings" pitchFamily="2" charset="2"/>
              <a:buChar char="§"/>
            </a:pPr>
            <a:r>
              <a:rPr lang="en-US" sz="2000" dirty="0" smtClean="0"/>
              <a:t>The Aspect Ratio of Most Bays are Between 2:1 and 4:1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1B2FEA-FCDF-4833-A42B-64747C3577B1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2">
              <a:buFont typeface="Wingdings" pitchFamily="2" charset="2"/>
              <a:buChar char="§"/>
            </a:pPr>
            <a:r>
              <a:rPr lang="en-US" sz="2000" dirty="0" smtClean="0"/>
              <a:t>Architectural Requirement of Uniform Slab Depth</a:t>
            </a:r>
          </a:p>
          <a:p>
            <a:pPr lvl="2">
              <a:buFont typeface="Wingdings" pitchFamily="2" charset="2"/>
              <a:buChar char="§"/>
            </a:pPr>
            <a:r>
              <a:rPr lang="en-US" sz="2000" dirty="0" smtClean="0"/>
              <a:t>The Aspect Ratio of Most Bays are Between 2:1 and 4:1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1B2FEA-FCDF-4833-A42B-64747C3577B1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270 ksi</a:t>
            </a:r>
            <a:r>
              <a:rPr lang="en-US" baseline="0" dirty="0" smtClean="0"/>
              <a:t> low relaxation unbounded monostrand tendons</a:t>
            </a:r>
            <a:r>
              <a:rPr lang="en-US" baseline="0" dirty="0"/>
              <a:t> </a:t>
            </a:r>
            <a:r>
              <a:rPr lang="en-US" baseline="0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Assumed lump sum 15ksi effective prestress losses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Results in effective prestress of 26.6 k/tendon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Light Weight Concrete not available in higher strength than 4000 psi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1B2FEA-FCDF-4833-A42B-64747C3577B1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  <a:p>
            <a:r>
              <a:rPr lang="en-US" baseline="0" dirty="0" smtClean="0"/>
              <a:t>B eff Additional 16x slab depth</a:t>
            </a:r>
          </a:p>
          <a:p>
            <a:r>
              <a:rPr lang="en-US" baseline="0" dirty="0" smtClean="0"/>
              <a:t>½ clear distance to the next web</a:t>
            </a:r>
          </a:p>
          <a:p>
            <a:r>
              <a:rPr lang="en-US" baseline="0" dirty="0" smtClean="0"/>
              <a:t>Chapter 18ACI says may not be appropriate</a:t>
            </a:r>
          </a:p>
          <a:p>
            <a:r>
              <a:rPr lang="en-US" baseline="0" dirty="0" smtClean="0"/>
              <a:t>Post Tensioning Institute Tech Note 3 says ok</a:t>
            </a:r>
          </a:p>
          <a:p>
            <a:endParaRPr lang="en-US" baseline="0" dirty="0" smtClean="0"/>
          </a:p>
          <a:p>
            <a:r>
              <a:rPr lang="en-US" baseline="0" dirty="0" smtClean="0"/>
              <a:t>Majority of beams turned out to be Class U uncracked with tensile stresses f</a:t>
            </a:r>
            <a:r>
              <a:rPr lang="en-US" baseline="-25000" dirty="0" smtClean="0"/>
              <a:t>t</a:t>
            </a:r>
            <a:r>
              <a:rPr lang="en-US" baseline="0" dirty="0" smtClean="0"/>
              <a:t> &lt;=7.5*sqrt(f’c)</a:t>
            </a:r>
          </a:p>
          <a:p>
            <a:r>
              <a:rPr lang="en-US" dirty="0" smtClean="0"/>
              <a:t>Remainder</a:t>
            </a:r>
            <a:r>
              <a:rPr lang="en-US" baseline="0" dirty="0" smtClean="0"/>
              <a:t> Were Class T 7.5*sqrt&lt;(f’c)f</a:t>
            </a:r>
            <a:r>
              <a:rPr lang="en-US" baseline="-25000" dirty="0" smtClean="0"/>
              <a:t>t</a:t>
            </a:r>
            <a:r>
              <a:rPr lang="en-US" baseline="0" dirty="0" smtClean="0"/>
              <a:t> &lt;=12*sqrt(f’c)</a:t>
            </a:r>
          </a:p>
          <a:p>
            <a:endParaRPr lang="en-US" baseline="0" dirty="0" smtClean="0"/>
          </a:p>
          <a:p>
            <a:r>
              <a:rPr lang="en-US" baseline="0" dirty="0" smtClean="0"/>
              <a:t>14” beam full drape 9.5”</a:t>
            </a:r>
          </a:p>
          <a:p>
            <a:r>
              <a:rPr lang="en-US" baseline="0" dirty="0" smtClean="0"/>
              <a:t>18” Deep Beam Full Drape  13.5”  Façade Dead loads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1B2FEA-FCDF-4833-A42B-64747C3577B1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Majority of beams turned out to be Class U uncracked with tensile stresses f</a:t>
            </a:r>
            <a:r>
              <a:rPr lang="en-US" baseline="-25000" dirty="0" smtClean="0"/>
              <a:t>t</a:t>
            </a:r>
            <a:r>
              <a:rPr lang="en-US" baseline="0" dirty="0" smtClean="0"/>
              <a:t> &lt;=7.5*sqrt(f’c)</a:t>
            </a:r>
          </a:p>
          <a:p>
            <a:r>
              <a:rPr lang="en-US" dirty="0" smtClean="0"/>
              <a:t>Remainder</a:t>
            </a:r>
            <a:r>
              <a:rPr lang="en-US" baseline="0" dirty="0" smtClean="0"/>
              <a:t> Were Class T 7.5*sqrt&lt;(f’c)f</a:t>
            </a:r>
            <a:r>
              <a:rPr lang="en-US" baseline="-25000" dirty="0" smtClean="0"/>
              <a:t>t</a:t>
            </a:r>
            <a:r>
              <a:rPr lang="en-US" baseline="0" dirty="0" smtClean="0"/>
              <a:t> &lt;=12*sqrt(f’c)</a:t>
            </a:r>
          </a:p>
          <a:p>
            <a:endParaRPr lang="en-US" baseline="0" dirty="0" smtClean="0"/>
          </a:p>
          <a:p>
            <a:r>
              <a:rPr lang="en-US" baseline="0" dirty="0" smtClean="0"/>
              <a:t>14” beam full drape 9.5”</a:t>
            </a:r>
          </a:p>
          <a:p>
            <a:r>
              <a:rPr lang="en-US" baseline="0" dirty="0" smtClean="0"/>
              <a:t>18” Deep Beam Full Drape  13.5”  Façade Dead loads</a:t>
            </a:r>
          </a:p>
          <a:p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1B2FEA-FCDF-4833-A42B-64747C3577B1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130426"/>
            <a:ext cx="233172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886200"/>
            <a:ext cx="19202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640D-1628-4A7A-B91A-AC63AC0A4F00}" type="datetimeFigureOut">
              <a:rPr lang="en-US" smtClean="0"/>
              <a:pPr/>
              <a:t>4/14/2009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372600" y="6356351"/>
            <a:ext cx="8686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659600" y="6356351"/>
            <a:ext cx="6400800" cy="365125"/>
          </a:xfrm>
          <a:prstGeom prst="rect">
            <a:avLst/>
          </a:prstGeom>
        </p:spPr>
        <p:txBody>
          <a:bodyPr/>
          <a:lstStyle/>
          <a:p>
            <a:fld id="{53322C1F-39AE-4CFB-AEB8-22BDF06259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00" y="990599"/>
            <a:ext cx="7315200" cy="51816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0" hasCustomPrompt="1"/>
          </p:nvPr>
        </p:nvSpPr>
        <p:spPr>
          <a:xfrm>
            <a:off x="10058400" y="304800"/>
            <a:ext cx="73152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buNone/>
              <a:defRPr sz="3600" u="sng">
                <a:solidFill>
                  <a:srgbClr val="002060"/>
                </a:solidFill>
                <a:latin typeface="Copperplate Gothic Bold" pitchFamily="34" charset="0"/>
              </a:defRPr>
            </a:lvl1pPr>
          </a:lstStyle>
          <a:p>
            <a:pPr lvl="0"/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00" y="914400"/>
            <a:ext cx="7315200" cy="52578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19202400" y="914400"/>
            <a:ext cx="7315200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4" hasCustomPrompt="1"/>
          </p:nvPr>
        </p:nvSpPr>
        <p:spPr>
          <a:xfrm>
            <a:off x="10058400" y="228600"/>
            <a:ext cx="73152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buNone/>
              <a:defRPr sz="3600" b="0" u="sng">
                <a:solidFill>
                  <a:srgbClr val="002060"/>
                </a:solidFill>
                <a:latin typeface="Copperplate Gothic Bold" pitchFamily="34" charset="0"/>
              </a:defRPr>
            </a:lvl1pPr>
          </a:lstStyle>
          <a:p>
            <a:pPr lvl="0"/>
            <a:r>
              <a:rPr lang="en-US" sz="3600" dirty="0" smtClean="0"/>
              <a:t>Header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19202400" y="228600"/>
            <a:ext cx="73152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buNone/>
              <a:defRPr sz="3600" u="sng">
                <a:solidFill>
                  <a:srgbClr val="002060"/>
                </a:solidFill>
                <a:latin typeface="Copperplate Gothic Bold" pitchFamily="34" charset="0"/>
              </a:defRPr>
            </a:lvl1pPr>
          </a:lstStyle>
          <a:p>
            <a:pPr lvl="0"/>
            <a:r>
              <a:rPr lang="en-US" sz="3600" dirty="0" smtClean="0"/>
              <a:t>header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010400" y="6172200"/>
            <a:ext cx="20421600" cy="685800"/>
          </a:xfrm>
          <a:prstGeom prst="rect">
            <a:avLst/>
          </a:prstGeom>
          <a:solidFill>
            <a:srgbClr val="069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6356351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640D-1628-4A7A-B91A-AC63AC0A4F00}" type="datetimeFigureOut">
              <a:rPr lang="en-US" smtClean="0"/>
              <a:pPr/>
              <a:t>4/14/2009</a:t>
            </a:fld>
            <a:endParaRPr lang="en-US" dirty="0"/>
          </a:p>
        </p:txBody>
      </p:sp>
      <p:pic>
        <p:nvPicPr>
          <p:cNvPr id="11" name="Picture 10" descr="North iso w-no pg or stands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png"/><Relationship Id="rId9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emf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55.png"/><Relationship Id="rId7" Type="http://schemas.openxmlformats.org/officeDocument/2006/relationships/image" Target="../media/image5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emf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144000" y="781050"/>
            <a:ext cx="9163050" cy="2000251"/>
          </a:xfrm>
        </p:spPr>
        <p:txBody>
          <a:bodyPr>
            <a:noAutofit/>
          </a:bodyPr>
          <a:lstStyle/>
          <a:p>
            <a:r>
              <a:rPr lang="en-US" sz="6600" b="1" u="sng" dirty="0" smtClean="0">
                <a:solidFill>
                  <a:srgbClr val="002060"/>
                </a:solidFill>
                <a:latin typeface="Copperplate Gothic Bold" pitchFamily="34" charset="0"/>
              </a:rPr>
              <a:t>Game Day Building</a:t>
            </a:r>
            <a:r>
              <a:rPr lang="en-US" b="1" u="sng" dirty="0" smtClean="0">
                <a:solidFill>
                  <a:srgbClr val="002060"/>
                </a:solidFill>
                <a:latin typeface="Copperplate Gothic Bold" pitchFamily="34" charset="0"/>
              </a:rPr>
              <a:t/>
            </a:r>
            <a:br>
              <a:rPr lang="en-US" b="1" u="sng" dirty="0" smtClean="0">
                <a:solidFill>
                  <a:srgbClr val="002060"/>
                </a:solidFill>
                <a:latin typeface="Copperplate Gothic Bold" pitchFamily="34" charset="0"/>
              </a:rPr>
            </a:br>
            <a:r>
              <a:rPr lang="en-US" sz="4800" b="1" u="sng" dirty="0" smtClean="0">
                <a:solidFill>
                  <a:srgbClr val="002060"/>
                </a:solidFill>
                <a:latin typeface="Copperplate Gothic Bold" pitchFamily="34" charset="0"/>
              </a:rPr>
              <a:t>Post Tensioned Redesign</a:t>
            </a:r>
            <a:endParaRPr lang="en-US" b="1" u="sng" dirty="0">
              <a:solidFill>
                <a:srgbClr val="002060"/>
              </a:solidFill>
              <a:latin typeface="Copperplate Gothic Bold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114800" y="3338276"/>
            <a:ext cx="19202400" cy="2779486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Copperplate Gothic Bold" pitchFamily="34" charset="0"/>
              </a:rPr>
              <a:t>AE Senior Thesis Spring 2009</a:t>
            </a:r>
          </a:p>
          <a:p>
            <a:r>
              <a:rPr lang="en-US" dirty="0" smtClean="0">
                <a:solidFill>
                  <a:srgbClr val="002060"/>
                </a:solidFill>
                <a:latin typeface="Copperplate Gothic Bold" pitchFamily="34" charset="0"/>
              </a:rPr>
              <a:t>Matthew Haapala</a:t>
            </a:r>
          </a:p>
          <a:p>
            <a:r>
              <a:rPr lang="en-US" dirty="0" smtClean="0">
                <a:solidFill>
                  <a:srgbClr val="002060"/>
                </a:solidFill>
                <a:latin typeface="Copperplate Gothic Bold" pitchFamily="34" charset="0"/>
              </a:rPr>
              <a:t>BAE/MAE Structural Option</a:t>
            </a:r>
          </a:p>
          <a:p>
            <a:r>
              <a:rPr lang="en-US" dirty="0" smtClean="0">
                <a:solidFill>
                  <a:srgbClr val="002060"/>
                </a:solidFill>
                <a:latin typeface="Copperplate Gothic Bold" pitchFamily="34" charset="0"/>
              </a:rPr>
              <a:t>Faculty Consultant: Dr. Hanagan </a:t>
            </a:r>
            <a:endParaRPr lang="en-US" dirty="0">
              <a:solidFill>
                <a:srgbClr val="002060"/>
              </a:solidFill>
              <a:latin typeface="Copperplate Gothic Bold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10032922" y="1472097"/>
            <a:ext cx="4622878" cy="176640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620250" y="228600"/>
            <a:ext cx="8229600" cy="685800"/>
          </a:xfrm>
        </p:spPr>
        <p:txBody>
          <a:bodyPr/>
          <a:lstStyle/>
          <a:p>
            <a:r>
              <a:rPr lang="en-US" dirty="0" smtClean="0"/>
              <a:t>Gravity System Redesign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16764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By: Matthew Haapala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5432" y="4818742"/>
            <a:ext cx="38608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Existing Conditions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Thesis Proposal &amp; Goals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u="sng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Gravity System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Lateral System Redesign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1000" y="4800601"/>
            <a:ext cx="464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Foundation Optimization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Cost &amp; Schedule Analysis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Lighting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Conclusions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139005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Game Day Building</a:t>
            </a:r>
          </a:p>
          <a:p>
            <a:r>
              <a:rPr lang="en-US" sz="4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Post Tensioned Redesign</a:t>
            </a:r>
            <a:endParaRPr lang="en-US" sz="40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7600" y="3502566"/>
            <a:ext cx="7391400" cy="23690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l="2174" t="11328" r="42702" b="48633"/>
          <a:stretch>
            <a:fillRect/>
          </a:stretch>
        </p:blipFill>
        <p:spPr bwMode="auto">
          <a:xfrm>
            <a:off x="14788376" y="1454150"/>
            <a:ext cx="3089971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829800" y="228600"/>
            <a:ext cx="7772400" cy="685800"/>
          </a:xfrm>
        </p:spPr>
        <p:txBody>
          <a:bodyPr/>
          <a:lstStyle/>
          <a:p>
            <a:r>
              <a:rPr lang="en-US" dirty="0" smtClean="0"/>
              <a:t>Gravity Loading Assumptions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439400" y="914400"/>
            <a:ext cx="6553200" cy="52072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3400" y="16764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By: Matthew Haapala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5432" y="4818742"/>
            <a:ext cx="38608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Existing Conditions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Thesis Proposal &amp; Goals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u="sng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Gravity System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Lateral System Redesign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1000" y="4800601"/>
            <a:ext cx="464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Foundation Optimization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Cost &amp; Schedule Analysis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Lighting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Conclusions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139005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Game Day Building</a:t>
            </a:r>
          </a:p>
          <a:p>
            <a:r>
              <a:rPr lang="en-US" sz="4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Post Tensioned Redesign</a:t>
            </a:r>
            <a:endParaRPr lang="en-US" sz="40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9906000" y="228600"/>
            <a:ext cx="7620000" cy="685800"/>
          </a:xfrm>
        </p:spPr>
        <p:txBody>
          <a:bodyPr/>
          <a:lstStyle/>
          <a:p>
            <a:r>
              <a:rPr lang="en-US" dirty="0" smtClean="0"/>
              <a:t>Trial Layout Development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9126200" y="228600"/>
            <a:ext cx="7543800" cy="685800"/>
          </a:xfrm>
        </p:spPr>
        <p:txBody>
          <a:bodyPr/>
          <a:lstStyle/>
          <a:p>
            <a:r>
              <a:rPr lang="en-US" dirty="0" smtClean="0"/>
              <a:t>Trial Layout Development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l="5077" t="14787" r="3767" b="38838"/>
          <a:stretch>
            <a:fillRect/>
          </a:stretch>
        </p:blipFill>
        <p:spPr bwMode="auto">
          <a:xfrm>
            <a:off x="9601200" y="1295400"/>
            <a:ext cx="8229600" cy="3338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Content Placeholder 10"/>
          <p:cNvPicPr>
            <a:picLocks noGrp="1" noChangeAspect="1"/>
          </p:cNvPicPr>
          <p:nvPr>
            <p:ph idx="12"/>
          </p:nvPr>
        </p:nvPicPr>
        <p:blipFill>
          <a:blip r:embed="rId3"/>
          <a:srcRect l="1287" t="13273" r="2592" b="39053"/>
          <a:stretch>
            <a:fillRect/>
          </a:stretch>
        </p:blipFill>
        <p:spPr bwMode="auto">
          <a:xfrm>
            <a:off x="18745200" y="1295400"/>
            <a:ext cx="8229600" cy="3255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802600" y="4739778"/>
            <a:ext cx="4157266" cy="1127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658600" y="4800600"/>
            <a:ext cx="4157266" cy="1127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33400" y="16764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By: Matthew Haapala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5432" y="4818742"/>
            <a:ext cx="38608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Existing Conditions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Thesis Proposal &amp; Goals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u="sng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Gravity System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Lateral System Redesign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1000" y="4800601"/>
            <a:ext cx="464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Foundation Optimization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Cost &amp; Schedule Analysis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Lighting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Conclusions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3400" y="139005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Game Day Building</a:t>
            </a:r>
          </a:p>
          <a:p>
            <a:r>
              <a:rPr lang="en-US" sz="4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Post Tensioned Redesign</a:t>
            </a:r>
            <a:endParaRPr lang="en-US" sz="40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0515600" y="850900"/>
            <a:ext cx="6423660" cy="5257800"/>
            <a:chOff x="10515600" y="914400"/>
            <a:chExt cx="6423660" cy="5257800"/>
          </a:xfrm>
        </p:grpSpPr>
        <p:grpSp>
          <p:nvGrpSpPr>
            <p:cNvPr id="26" name="Group 25"/>
            <p:cNvGrpSpPr/>
            <p:nvPr/>
          </p:nvGrpSpPr>
          <p:grpSpPr>
            <a:xfrm>
              <a:off x="10515600" y="1219200"/>
              <a:ext cx="6400800" cy="4953000"/>
              <a:chOff x="10515600" y="1219200"/>
              <a:chExt cx="6400800" cy="4953000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0515600" y="1219200"/>
                <a:ext cx="6400800" cy="4953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2" name="Picture 11"/>
              <p:cNvPicPr/>
              <p:nvPr/>
            </p:nvPicPr>
            <p:blipFill>
              <a:blip r:embed="rId2"/>
              <a:srcRect l="8862" t="14964" r="2066" b="7050"/>
              <a:stretch>
                <a:fillRect/>
              </a:stretch>
            </p:blipFill>
            <p:spPr bwMode="auto">
              <a:xfrm>
                <a:off x="13582650" y="3695700"/>
                <a:ext cx="3157182" cy="2302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/>
              <a:srcRect l="15530" t="5816" r="29038" b="19871"/>
              <a:stretch>
                <a:fillRect/>
              </a:stretch>
            </p:blipFill>
            <p:spPr bwMode="auto">
              <a:xfrm>
                <a:off x="10611303" y="2042555"/>
                <a:ext cx="2952298" cy="31538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" name="Picture 18"/>
              <p:cNvPicPr/>
              <p:nvPr/>
            </p:nvPicPr>
            <p:blipFill>
              <a:blip r:embed="rId4"/>
              <a:srcRect l="21202" t="25168" r="20929" b="18624"/>
              <a:stretch>
                <a:fillRect/>
              </a:stretch>
            </p:blipFill>
            <p:spPr bwMode="auto">
              <a:xfrm>
                <a:off x="13887610" y="1398184"/>
                <a:ext cx="2907979" cy="22518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" name="Picture 9"/>
            <p:cNvPicPr/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515600" y="914400"/>
              <a:ext cx="642366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1506" name="Group 2"/>
            <p:cNvGrpSpPr>
              <a:grpSpLocks/>
            </p:cNvGrpSpPr>
            <p:nvPr/>
          </p:nvGrpSpPr>
          <p:grpSpPr bwMode="auto">
            <a:xfrm>
              <a:off x="14620875" y="4264097"/>
              <a:ext cx="1679575" cy="1619178"/>
              <a:chOff x="7408" y="9200"/>
              <a:chExt cx="2645" cy="2551"/>
            </a:xfrm>
          </p:grpSpPr>
          <p:cxnSp>
            <p:nvCxnSpPr>
              <p:cNvPr id="21507" name="AutoShape 3"/>
              <p:cNvCxnSpPr>
                <a:cxnSpLocks noChangeShapeType="1"/>
              </p:cNvCxnSpPr>
              <p:nvPr/>
            </p:nvCxnSpPr>
            <p:spPr bwMode="auto">
              <a:xfrm rot="16200000" flipV="1">
                <a:off x="8311" y="10897"/>
                <a:ext cx="1691" cy="17"/>
              </a:xfrm>
              <a:prstGeom prst="straightConnector1">
                <a:avLst/>
              </a:prstGeom>
              <a:noFill/>
              <a:ln w="9525">
                <a:noFill/>
                <a:round/>
                <a:headEnd type="triangle" w="med" len="med"/>
                <a:tailEnd type="triangle" w="med" len="med"/>
              </a:ln>
            </p:spPr>
          </p:cxnSp>
          <p:sp>
            <p:nvSpPr>
              <p:cNvPr id="21508" name="Text Box 4"/>
              <p:cNvSpPr txBox="1">
                <a:spLocks noChangeArrowheads="1"/>
              </p:cNvSpPr>
              <p:nvPr/>
            </p:nvSpPr>
            <p:spPr bwMode="auto">
              <a:xfrm>
                <a:off x="7408" y="9200"/>
                <a:ext cx="2645" cy="401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dirty="0" smtClean="0">
                    <a:ln>
                      <a:noFill/>
                    </a:ln>
                    <a:effectLst/>
                    <a:latin typeface="Calibri" pitchFamily="34" charset="0"/>
                    <a:cs typeface="Arial" pitchFamily="34" charset="0"/>
                  </a:rPr>
                  <a:t>Total Deflection = 1.789”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21509" name="AutoShape 5"/>
              <p:cNvCxnSpPr>
                <a:cxnSpLocks noChangeShapeType="1"/>
              </p:cNvCxnSpPr>
              <p:nvPr/>
            </p:nvCxnSpPr>
            <p:spPr bwMode="auto">
              <a:xfrm rot="16200000" flipV="1">
                <a:off x="8835" y="9773"/>
                <a:ext cx="628" cy="2"/>
              </a:xfrm>
              <a:prstGeom prst="straightConnector1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cxnSp>
        </p:grpSp>
        <p:sp>
          <p:nvSpPr>
            <p:cNvPr id="22" name="TextBox 21"/>
            <p:cNvSpPr txBox="1"/>
            <p:nvPr/>
          </p:nvSpPr>
          <p:spPr>
            <a:xfrm>
              <a:off x="11163300" y="1384300"/>
              <a:ext cx="18542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 smtClean="0"/>
                <a:t>Unit Strip Plan</a:t>
              </a:r>
              <a:endParaRPr lang="en-US" sz="2000" u="sng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804900" y="1422400"/>
              <a:ext cx="24638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 smtClean="0"/>
                <a:t>Unit  Strip </a:t>
              </a:r>
            </a:p>
            <a:p>
              <a:r>
                <a:rPr lang="en-US" sz="2000" u="sng" dirty="0" smtClean="0"/>
                <a:t>Isometric View</a:t>
              </a:r>
              <a:endParaRPr lang="en-US" sz="2000" u="sng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224000" y="3429000"/>
              <a:ext cx="22479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u="sng" dirty="0" smtClean="0"/>
                <a:t>Unit Strip Deflection Diagram</a:t>
              </a:r>
              <a:endParaRPr lang="en-US" sz="2000" u="sng" dirty="0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PCA Slab Analysis &amp; Design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PCA Slab Analysis &amp; Design</a:t>
            </a:r>
          </a:p>
          <a:p>
            <a:endParaRPr lang="en-US" dirty="0"/>
          </a:p>
        </p:txBody>
      </p:sp>
      <p:grpSp>
        <p:nvGrpSpPr>
          <p:cNvPr id="68" name="Group 67"/>
          <p:cNvGrpSpPr/>
          <p:nvPr/>
        </p:nvGrpSpPr>
        <p:grpSpPr>
          <a:xfrm>
            <a:off x="19593256" y="825501"/>
            <a:ext cx="6454444" cy="5298208"/>
            <a:chOff x="19593256" y="825501"/>
            <a:chExt cx="6454444" cy="5298208"/>
          </a:xfrm>
        </p:grpSpPr>
        <p:sp>
          <p:nvSpPr>
            <p:cNvPr id="52" name="Rectangle 51"/>
            <p:cNvSpPr/>
            <p:nvPr/>
          </p:nvSpPr>
          <p:spPr>
            <a:xfrm>
              <a:off x="19609949" y="1170709"/>
              <a:ext cx="6400800" cy="495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6"/>
            <a:srcRect l="20969" t="23504" r="21648" b="15250"/>
            <a:stretch>
              <a:fillRect/>
            </a:stretch>
          </p:blipFill>
          <p:spPr bwMode="auto">
            <a:xfrm>
              <a:off x="22855941" y="1312503"/>
              <a:ext cx="3013959" cy="24999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" name="TextBox 45"/>
            <p:cNvSpPr txBox="1"/>
            <p:nvPr/>
          </p:nvSpPr>
          <p:spPr>
            <a:xfrm>
              <a:off x="20257649" y="1335809"/>
              <a:ext cx="18542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 smtClean="0"/>
                <a:t>Unit Strip Plan</a:t>
              </a:r>
              <a:endParaRPr lang="en-US" sz="2000" u="sng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899249" y="1373909"/>
              <a:ext cx="24638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 smtClean="0"/>
                <a:t>Unit  Strip </a:t>
              </a:r>
            </a:p>
            <a:p>
              <a:r>
                <a:rPr lang="en-US" sz="2000" u="sng" dirty="0" smtClean="0"/>
                <a:t>Isometric View</a:t>
              </a:r>
              <a:endParaRPr lang="en-US" sz="2000" u="sng" dirty="0"/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7"/>
            <a:srcRect l="12383" t="10204" r="37895" b="20120"/>
            <a:stretch>
              <a:fillRect/>
            </a:stretch>
          </p:blipFill>
          <p:spPr bwMode="auto">
            <a:xfrm>
              <a:off x="19757252" y="1929801"/>
              <a:ext cx="2899548" cy="3249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" name="Picture 57"/>
            <p:cNvPicPr/>
            <p:nvPr/>
          </p:nvPicPr>
          <p:blipFill>
            <a:blip r:embed="rId8"/>
            <a:srcRect l="7601" t="14539" r="803" b="7010"/>
            <a:stretch>
              <a:fillRect/>
            </a:stretch>
          </p:blipFill>
          <p:spPr bwMode="auto">
            <a:xfrm>
              <a:off x="22898433" y="3967518"/>
              <a:ext cx="2996534" cy="2047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1510" name="Group 6"/>
            <p:cNvGrpSpPr>
              <a:grpSpLocks/>
            </p:cNvGrpSpPr>
            <p:nvPr/>
          </p:nvGrpSpPr>
          <p:grpSpPr bwMode="auto">
            <a:xfrm>
              <a:off x="24293513" y="4433888"/>
              <a:ext cx="1601470" cy="1482725"/>
              <a:chOff x="8307" y="6362"/>
              <a:chExt cx="2522" cy="2335"/>
            </a:xfrm>
          </p:grpSpPr>
          <p:cxnSp>
            <p:nvCxnSpPr>
              <p:cNvPr id="21511" name="AutoShape 7"/>
              <p:cNvCxnSpPr>
                <a:cxnSpLocks noChangeShapeType="1"/>
              </p:cNvCxnSpPr>
              <p:nvPr/>
            </p:nvCxnSpPr>
            <p:spPr bwMode="auto">
              <a:xfrm flipV="1">
                <a:off x="9579" y="7200"/>
                <a:ext cx="1" cy="1497"/>
              </a:xfrm>
              <a:prstGeom prst="straightConnector1">
                <a:avLst/>
              </a:prstGeom>
              <a:noFill/>
              <a:ln w="9525">
                <a:noFill/>
                <a:round/>
                <a:headEnd type="triangle" w="med" len="med"/>
                <a:tailEnd type="triangle" w="med" len="med"/>
              </a:ln>
            </p:spPr>
          </p:cxnSp>
          <p:sp>
            <p:nvSpPr>
              <p:cNvPr id="21512" name="Text Box 8"/>
              <p:cNvSpPr txBox="1">
                <a:spLocks noChangeArrowheads="1"/>
              </p:cNvSpPr>
              <p:nvPr/>
            </p:nvSpPr>
            <p:spPr bwMode="auto">
              <a:xfrm>
                <a:off x="8307" y="6362"/>
                <a:ext cx="2522" cy="401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dirty="0" smtClean="0">
                    <a:ln>
                      <a:noFill/>
                    </a:ln>
                    <a:effectLst/>
                    <a:latin typeface="Calibri" pitchFamily="34" charset="0"/>
                    <a:cs typeface="Arial" pitchFamily="34" charset="0"/>
                  </a:rPr>
                  <a:t>Total Deflection = 0.224”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21513" name="AutoShape 9"/>
              <p:cNvCxnSpPr>
                <a:cxnSpLocks noChangeShapeType="1"/>
              </p:cNvCxnSpPr>
              <p:nvPr/>
            </p:nvCxnSpPr>
            <p:spPr bwMode="auto">
              <a:xfrm flipV="1">
                <a:off x="9579" y="6763"/>
                <a:ext cx="0" cy="437"/>
              </a:xfrm>
              <a:prstGeom prst="straightConnector1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cxnSp>
        </p:grpSp>
        <p:sp>
          <p:nvSpPr>
            <p:cNvPr id="48" name="TextBox 47"/>
            <p:cNvSpPr txBox="1"/>
            <p:nvPr/>
          </p:nvSpPr>
          <p:spPr>
            <a:xfrm>
              <a:off x="23318349" y="3380509"/>
              <a:ext cx="22479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u="sng" dirty="0" smtClean="0"/>
                <a:t>Unit Strip Deflection Diagram</a:t>
              </a:r>
              <a:endParaRPr lang="en-US" sz="2000" u="sng" dirty="0"/>
            </a:p>
          </p:txBody>
        </p:sp>
        <p:pic>
          <p:nvPicPr>
            <p:cNvPr id="63" name="Picture 62"/>
            <p:cNvPicPr/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9593256" y="825501"/>
              <a:ext cx="6454444" cy="339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4" name="TextBox 63"/>
          <p:cNvSpPr txBox="1"/>
          <p:nvPr/>
        </p:nvSpPr>
        <p:spPr>
          <a:xfrm>
            <a:off x="533400" y="16764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By: Matthew Haapala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35432" y="4818742"/>
            <a:ext cx="38608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Existing Conditions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Thesis Proposal &amp; Goals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u="sng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Gravity System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Lateral System Redesign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191000" y="4800601"/>
            <a:ext cx="464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Foundation Optimization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Cost &amp; Schedule Analysis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Lighting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Conclusions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33400" y="139005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Game Day Building</a:t>
            </a:r>
          </a:p>
          <a:p>
            <a:r>
              <a:rPr lang="en-US" sz="4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Post Tensioned Redesign</a:t>
            </a:r>
            <a:endParaRPr lang="en-US" sz="40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rot="16200000" flipV="1">
            <a:off x="24625300" y="5432425"/>
            <a:ext cx="939800" cy="635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16200000" flipH="1">
            <a:off x="24950740" y="4824410"/>
            <a:ext cx="282573" cy="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16200000" flipV="1">
            <a:off x="15191469" y="5279118"/>
            <a:ext cx="1081767" cy="589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rot="16200000" flipH="1">
            <a:off x="15588119" y="4599893"/>
            <a:ext cx="282572" cy="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000" u="sng" dirty="0" smtClean="0"/>
              <a:t>Calculations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/>
              <a:t>Designed in accordance with ACI 318-08 for: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Flexural serviceability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Ultimate flexural strength 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Shear and torsion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Deflection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/>
              <a:t>Every post tensioned beam analyzed at supports and midspan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/>
              <a:t>Member loads determined by iterative moment distribution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Pattern loading not critical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Moment redistribution not performed </a:t>
            </a:r>
          </a:p>
          <a:p>
            <a:pPr lvl="2">
              <a:buFont typeface="Wingdings" pitchFamily="2" charset="2"/>
              <a:buChar char="§"/>
            </a:pPr>
            <a:r>
              <a:rPr lang="en-US" sz="2000" b="1" dirty="0" smtClean="0">
                <a:latin typeface="GreekC" pitchFamily="2" charset="0"/>
                <a:cs typeface="GreekC" pitchFamily="2" charset="0"/>
              </a:rPr>
              <a:t>e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&gt;.0075  (ACI 318-08 Sect. 8.4.2)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/>
              <a:t>Beam/Slab effective T beams considered</a:t>
            </a:r>
          </a:p>
          <a:p>
            <a:pPr lvl="1">
              <a:buFont typeface="Wingdings" pitchFamily="2" charset="2"/>
              <a:buChar char="§"/>
            </a:pPr>
            <a:endParaRPr lang="en-US" sz="2000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622970" y="224064"/>
            <a:ext cx="8197851" cy="671286"/>
          </a:xfrm>
        </p:spPr>
        <p:txBody>
          <a:bodyPr/>
          <a:lstStyle/>
          <a:p>
            <a:r>
              <a:rPr lang="en-US" dirty="0" smtClean="0"/>
              <a:t>PT Beam Hand Calculations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19202400" y="228600"/>
            <a:ext cx="8229600" cy="6858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PT Beam Hand Calculations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16764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By: Matthew Haapala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3532" y="4806042"/>
            <a:ext cx="38608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Existing Conditions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Thesis Proposal &amp; Goals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u="sng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Gravity System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Lateral System Redesign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1000" y="4800601"/>
            <a:ext cx="464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Foundation Optimization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Cost &amp; Schedule Analysis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Lighting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Conclusions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139005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Game Day Building</a:t>
            </a:r>
          </a:p>
          <a:p>
            <a:r>
              <a:rPr lang="en-US" sz="4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Post Tensioned Redesign</a:t>
            </a:r>
            <a:endParaRPr lang="en-US" sz="40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2"/>
          </p:nvPr>
        </p:nvSpPr>
        <p:spPr>
          <a:xfrm>
            <a:off x="10039350" y="818244"/>
            <a:ext cx="7315200" cy="52578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000" dirty="0" smtClean="0"/>
              <a:t>Interior beams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Depth: 14” = 2x slab depth of 7”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Width: 12” - 40”, typ. 28”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# Tendons: (5) - (13), typ. (6)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Longitudinal Rebar: (3) - (5) #8 Top &amp; Bottom , typ. (4)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/>
              <a:t>Perimeter beams: depth 18”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Depth 18” - 29”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Width 12” - 24”, typ. 18”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# Tendons: (4) - (6), typ. (4)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Longitudinal Rebar : (2) - (4) #8 Top &amp; Bottom, typ. (2)</a:t>
            </a:r>
            <a:endParaRPr lang="en-US" sz="1600" dirty="0" smtClean="0"/>
          </a:p>
          <a:p>
            <a:pPr>
              <a:buFont typeface="Wingdings" pitchFamily="2" charset="2"/>
              <a:buChar char="§"/>
            </a:pPr>
            <a:r>
              <a:rPr lang="en-US" sz="2000" dirty="0" smtClean="0"/>
              <a:t>On average76% dead load balanced after losses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/>
              <a:t>Average Compressive Stress 164psi – 475psi, typ. 250 psi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&gt; Code required 125psi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&lt; 500psi  reasonable maximum</a:t>
            </a:r>
          </a:p>
          <a:p>
            <a:pPr lvl="1">
              <a:buFont typeface="Wingdings" pitchFamily="2" charset="2"/>
              <a:buChar char="§"/>
            </a:pPr>
            <a:endParaRPr lang="en-US" sz="2000" dirty="0" smtClean="0"/>
          </a:p>
          <a:p>
            <a:pPr>
              <a:buFont typeface="Wingdings" pitchFamily="2" charset="2"/>
              <a:buChar char="§"/>
            </a:pPr>
            <a:endParaRPr lang="en-US" sz="200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599222" y="224970"/>
            <a:ext cx="8229600" cy="685800"/>
          </a:xfrm>
        </p:spPr>
        <p:txBody>
          <a:bodyPr/>
          <a:lstStyle/>
          <a:p>
            <a:r>
              <a:rPr lang="en-US" dirty="0" smtClean="0"/>
              <a:t>PT Beam Hand Calculations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8764250" y="228600"/>
            <a:ext cx="8229600" cy="685800"/>
          </a:xfrm>
        </p:spPr>
        <p:txBody>
          <a:bodyPr/>
          <a:lstStyle/>
          <a:p>
            <a:r>
              <a:rPr lang="en-US" dirty="0" smtClean="0"/>
              <a:t>PT Beam Hand Calculations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16764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By: Matthew Haapala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3532" y="4806042"/>
            <a:ext cx="38608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Existing Conditions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Thesis Proposal &amp; Goals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u="sng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Gravity System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Lateral System Redesign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1000" y="4800601"/>
            <a:ext cx="464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Foundation Optimization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Cost &amp; Schedule Analysis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Lighting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Conclusions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139005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Game Day Building</a:t>
            </a:r>
          </a:p>
          <a:p>
            <a:r>
              <a:rPr lang="en-US" sz="4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Post Tensioned Redesign</a:t>
            </a:r>
            <a:endParaRPr lang="en-US" sz="40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 l="2623" t="26418" r="5005" b="33164"/>
          <a:stretch>
            <a:fillRect/>
          </a:stretch>
        </p:blipFill>
        <p:spPr bwMode="auto">
          <a:xfrm>
            <a:off x="19647807" y="928890"/>
            <a:ext cx="6400800" cy="2224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rcRect l="10185" t="29167" r="14969" b="28373"/>
          <a:stretch>
            <a:fillRect/>
          </a:stretch>
        </p:blipFill>
        <p:spPr bwMode="auto">
          <a:xfrm>
            <a:off x="19647823" y="3125777"/>
            <a:ext cx="6400784" cy="282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058400" y="228600"/>
            <a:ext cx="7315200" cy="685800"/>
          </a:xfrm>
        </p:spPr>
        <p:txBody>
          <a:bodyPr/>
          <a:lstStyle/>
          <a:p>
            <a:r>
              <a:rPr lang="en-US" dirty="0" smtClean="0"/>
              <a:t>RAM Concept Analysis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16764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By: Matthew Haapala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3532" y="4806042"/>
            <a:ext cx="38608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Existing Conditions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Thesis Proposal &amp; Goals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u="sng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Gravity System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Lateral System Redesign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1000" y="4800601"/>
            <a:ext cx="464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Foundation Optimization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Cost &amp; Schedule Analysis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Lighting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Conclusions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400" y="139005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Game Day Building</a:t>
            </a:r>
          </a:p>
          <a:p>
            <a:r>
              <a:rPr lang="en-US" sz="4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Post Tensioned Redesign</a:t>
            </a:r>
            <a:endParaRPr lang="en-US" sz="40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rcRect l="1278" t="20589" r="3587" b="16101"/>
          <a:stretch>
            <a:fillRect/>
          </a:stretch>
        </p:blipFill>
        <p:spPr bwMode="auto">
          <a:xfrm>
            <a:off x="10885673" y="2967011"/>
            <a:ext cx="5640201" cy="2914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/>
          <p:nvPr/>
        </p:nvPicPr>
        <p:blipFill>
          <a:blip r:embed="rId4"/>
          <a:srcRect l="3162" t="31436" r="5237" b="25453"/>
          <a:stretch>
            <a:fillRect/>
          </a:stretch>
        </p:blipFill>
        <p:spPr bwMode="auto">
          <a:xfrm>
            <a:off x="10888536" y="982610"/>
            <a:ext cx="5640776" cy="2066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622971" y="228600"/>
            <a:ext cx="8229599" cy="685800"/>
          </a:xfrm>
        </p:spPr>
        <p:txBody>
          <a:bodyPr/>
          <a:lstStyle/>
          <a:p>
            <a:r>
              <a:rPr lang="en-US" dirty="0" smtClean="0"/>
              <a:t>Torsion &amp; Deflection Design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22627" t="33201" r="29372" b="11393"/>
          <a:stretch>
            <a:fillRect/>
          </a:stretch>
        </p:blipFill>
        <p:spPr bwMode="auto">
          <a:xfrm>
            <a:off x="13699266" y="2177143"/>
            <a:ext cx="4121302" cy="3822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l="31811" t="24406" r="11360" b="15551"/>
          <a:stretch>
            <a:fillRect/>
          </a:stretch>
        </p:blipFill>
        <p:spPr bwMode="auto">
          <a:xfrm>
            <a:off x="9662669" y="1012195"/>
            <a:ext cx="4068359" cy="3429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6" name="Group 2"/>
          <p:cNvGrpSpPr>
            <a:grpSpLocks noChangeAspect="1"/>
          </p:cNvGrpSpPr>
          <p:nvPr/>
        </p:nvGrpSpPr>
        <p:grpSpPr bwMode="auto">
          <a:xfrm>
            <a:off x="12234181" y="2279651"/>
            <a:ext cx="800067" cy="647246"/>
            <a:chOff x="9520" y="5975"/>
            <a:chExt cx="890" cy="720"/>
          </a:xfrm>
        </p:grpSpPr>
        <p:cxnSp>
          <p:nvCxnSpPr>
            <p:cNvPr id="1027" name="AutoShape 3"/>
            <p:cNvCxnSpPr>
              <a:cxnSpLocks noChangeShapeType="1"/>
            </p:cNvCxnSpPr>
            <p:nvPr/>
          </p:nvCxnSpPr>
          <p:spPr bwMode="auto">
            <a:xfrm>
              <a:off x="9520" y="6695"/>
              <a:ext cx="170" cy="0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028" name="AutoShape 4"/>
            <p:cNvCxnSpPr>
              <a:cxnSpLocks noChangeShapeType="1"/>
            </p:cNvCxnSpPr>
            <p:nvPr/>
          </p:nvCxnSpPr>
          <p:spPr bwMode="auto">
            <a:xfrm flipV="1">
              <a:off x="9690" y="5975"/>
              <a:ext cx="0" cy="720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029" name="AutoShape 5"/>
            <p:cNvCxnSpPr>
              <a:cxnSpLocks noChangeShapeType="1"/>
            </p:cNvCxnSpPr>
            <p:nvPr/>
          </p:nvCxnSpPr>
          <p:spPr bwMode="auto">
            <a:xfrm>
              <a:off x="9690" y="5975"/>
              <a:ext cx="720" cy="0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</p:cxnSp>
      </p:grpSp>
      <p:cxnSp>
        <p:nvCxnSpPr>
          <p:cNvPr id="1030" name="AutoShape 6"/>
          <p:cNvCxnSpPr>
            <a:cxnSpLocks noChangeShapeType="1"/>
          </p:cNvCxnSpPr>
          <p:nvPr/>
        </p:nvCxnSpPr>
        <p:spPr bwMode="auto">
          <a:xfrm rot="16200000" flipV="1">
            <a:off x="14170820" y="3864770"/>
            <a:ext cx="604837" cy="85724"/>
          </a:xfrm>
          <a:prstGeom prst="straightConnector1">
            <a:avLst/>
          </a:prstGeom>
          <a:noFill/>
          <a:ln w="9525">
            <a:solidFill>
              <a:schemeClr val="tx2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1031" name="AutoShape 7"/>
          <p:cNvCxnSpPr>
            <a:cxnSpLocks noChangeShapeType="1"/>
          </p:cNvCxnSpPr>
          <p:nvPr/>
        </p:nvCxnSpPr>
        <p:spPr bwMode="auto">
          <a:xfrm flipV="1">
            <a:off x="15043150" y="3832226"/>
            <a:ext cx="1831975" cy="311149"/>
          </a:xfrm>
          <a:prstGeom prst="straightConnector1">
            <a:avLst/>
          </a:prstGeom>
          <a:noFill/>
          <a:ln w="9525">
            <a:solidFill>
              <a:schemeClr val="tx2"/>
            </a:solidFill>
            <a:round/>
            <a:headEnd type="triangle" w="med" len="med"/>
            <a:tailEnd type="triangle" w="med" len="med"/>
          </a:ln>
        </p:spPr>
      </p:cxnSp>
      <p:grpSp>
        <p:nvGrpSpPr>
          <p:cNvPr id="46" name="Group 45"/>
          <p:cNvGrpSpPr/>
          <p:nvPr/>
        </p:nvGrpSpPr>
        <p:grpSpPr>
          <a:xfrm>
            <a:off x="13690600" y="3340100"/>
            <a:ext cx="4133850" cy="685800"/>
            <a:chOff x="13690600" y="3340100"/>
            <a:chExt cx="4133850" cy="685800"/>
          </a:xfrm>
        </p:grpSpPr>
        <p:cxnSp>
          <p:nvCxnSpPr>
            <p:cNvPr id="1037" name="AutoShape 13"/>
            <p:cNvCxnSpPr>
              <a:cxnSpLocks noChangeShapeType="1"/>
            </p:cNvCxnSpPr>
            <p:nvPr/>
          </p:nvCxnSpPr>
          <p:spPr bwMode="auto">
            <a:xfrm flipV="1">
              <a:off x="13690600" y="3729494"/>
              <a:ext cx="2184400" cy="296406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038" name="AutoShape 14"/>
            <p:cNvCxnSpPr>
              <a:cxnSpLocks noChangeShapeType="1"/>
            </p:cNvCxnSpPr>
            <p:nvPr/>
          </p:nvCxnSpPr>
          <p:spPr bwMode="auto">
            <a:xfrm flipV="1">
              <a:off x="15862300" y="3340100"/>
              <a:ext cx="1962150" cy="389392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47" name="TextBox 46"/>
          <p:cNvSpPr txBox="1"/>
          <p:nvPr/>
        </p:nvSpPr>
        <p:spPr>
          <a:xfrm>
            <a:off x="533400" y="16764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By: Matthew Haapala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73532" y="4806042"/>
            <a:ext cx="38608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Existing Conditions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Thesis Proposal &amp; Goals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u="sng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Gravity System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Lateral System Redesign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191000" y="4800601"/>
            <a:ext cx="464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Foundation Optimization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Cost &amp; Schedule Analysis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Lighting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Conclusions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33400" y="139005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Game Day Building</a:t>
            </a:r>
          </a:p>
          <a:p>
            <a:r>
              <a:rPr lang="en-US" sz="4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Post Tensioned Redesign</a:t>
            </a:r>
            <a:endParaRPr lang="en-US" sz="40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14127161" y="3321050"/>
            <a:ext cx="731839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cs typeface="Arial" pitchFamily="34" charset="0"/>
              </a:rPr>
              <a:t>9’-6”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 rot="21034130">
            <a:off x="15556864" y="3896043"/>
            <a:ext cx="892176" cy="396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solidFill>
                  <a:schemeClr val="tx2"/>
                </a:solidFill>
                <a:effectLst/>
                <a:cs typeface="Arial" pitchFamily="34" charset="0"/>
              </a:rPr>
              <a:t>31’-6”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rot="5400000">
            <a:off x="11007884" y="2510790"/>
            <a:ext cx="852646" cy="8414"/>
          </a:xfrm>
          <a:prstGeom prst="straightConnector1">
            <a:avLst/>
          </a:prstGeom>
          <a:ln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 Box 15"/>
          <p:cNvSpPr txBox="1">
            <a:spLocks noChangeArrowheads="1"/>
          </p:cNvSpPr>
          <p:nvPr/>
        </p:nvSpPr>
        <p:spPr bwMode="auto">
          <a:xfrm>
            <a:off x="11109641" y="1827530"/>
            <a:ext cx="731839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cs typeface="Arial" pitchFamily="34" charset="0"/>
              </a:rPr>
              <a:t>29”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11666220" y="3002280"/>
            <a:ext cx="556260" cy="15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Box 15"/>
          <p:cNvSpPr txBox="1">
            <a:spLocks noChangeArrowheads="1"/>
          </p:cNvSpPr>
          <p:nvPr/>
        </p:nvSpPr>
        <p:spPr bwMode="auto">
          <a:xfrm>
            <a:off x="11620181" y="2917190"/>
            <a:ext cx="731839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12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cs typeface="Arial" pitchFamily="34" charset="0"/>
              </a:rPr>
              <a:t>”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11666220" y="3010694"/>
            <a:ext cx="762000" cy="542766"/>
            <a:chOff x="11666220" y="3010694"/>
            <a:chExt cx="762000" cy="542766"/>
          </a:xfrm>
        </p:grpSpPr>
        <p:cxnSp>
          <p:nvCxnSpPr>
            <p:cNvPr id="62" name="Straight Arrow Connector 61"/>
            <p:cNvCxnSpPr/>
            <p:nvPr/>
          </p:nvCxnSpPr>
          <p:spPr>
            <a:xfrm>
              <a:off x="11666220" y="3314700"/>
              <a:ext cx="723900" cy="1588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 Box 15"/>
            <p:cNvSpPr txBox="1">
              <a:spLocks noChangeArrowheads="1"/>
            </p:cNvSpPr>
            <p:nvPr/>
          </p:nvSpPr>
          <p:spPr bwMode="auto">
            <a:xfrm>
              <a:off x="11696381" y="3229610"/>
              <a:ext cx="731839" cy="32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18</a:t>
              </a: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”</a:t>
              </a:r>
              <a:endParaRPr kumimoji="0" lang="en-US" sz="4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1" name="Straight Connector 70"/>
            <p:cNvCxnSpPr/>
            <p:nvPr/>
          </p:nvCxnSpPr>
          <p:spPr>
            <a:xfrm rot="5400000">
              <a:off x="12230100" y="3162300"/>
              <a:ext cx="30480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>
              <a:off x="11521440" y="3169920"/>
              <a:ext cx="30480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13690600" y="4927601"/>
            <a:ext cx="3441061" cy="1115158"/>
            <a:chOff x="13690600" y="4927601"/>
            <a:chExt cx="3441061" cy="1115158"/>
          </a:xfrm>
        </p:grpSpPr>
        <p:cxnSp>
          <p:nvCxnSpPr>
            <p:cNvPr id="1032" name="AutoShape 8"/>
            <p:cNvCxnSpPr>
              <a:cxnSpLocks noChangeShapeType="1"/>
            </p:cNvCxnSpPr>
            <p:nvPr/>
          </p:nvCxnSpPr>
          <p:spPr bwMode="auto">
            <a:xfrm flipV="1">
              <a:off x="15240000" y="5270272"/>
              <a:ext cx="1801835" cy="284708"/>
            </a:xfrm>
            <a:prstGeom prst="straightConnector1">
              <a:avLst/>
            </a:prstGeom>
            <a:noFill/>
            <a:ln w="28575">
              <a:solidFill>
                <a:srgbClr val="069E55"/>
              </a:solidFill>
              <a:round/>
              <a:headEnd/>
              <a:tailEnd/>
            </a:ln>
          </p:spPr>
        </p:cxnSp>
        <p:cxnSp>
          <p:nvCxnSpPr>
            <p:cNvPr id="1033" name="AutoShape 9"/>
            <p:cNvCxnSpPr>
              <a:cxnSpLocks noChangeShapeType="1"/>
            </p:cNvCxnSpPr>
            <p:nvPr/>
          </p:nvCxnSpPr>
          <p:spPr bwMode="auto">
            <a:xfrm flipV="1">
              <a:off x="15255240" y="5341620"/>
              <a:ext cx="1790700" cy="297180"/>
            </a:xfrm>
            <a:prstGeom prst="straightConnector1">
              <a:avLst/>
            </a:prstGeom>
            <a:noFill/>
            <a:ln w="28575">
              <a:solidFill>
                <a:srgbClr val="069E55"/>
              </a:solidFill>
              <a:round/>
              <a:headEnd/>
              <a:tailEnd/>
            </a:ln>
          </p:spPr>
        </p:cxnSp>
        <p:cxnSp>
          <p:nvCxnSpPr>
            <p:cNvPr id="1034" name="AutoShape 10"/>
            <p:cNvCxnSpPr>
              <a:cxnSpLocks noChangeShapeType="1"/>
            </p:cNvCxnSpPr>
            <p:nvPr/>
          </p:nvCxnSpPr>
          <p:spPr bwMode="auto">
            <a:xfrm flipV="1">
              <a:off x="17041835" y="4927601"/>
              <a:ext cx="0" cy="342670"/>
            </a:xfrm>
            <a:prstGeom prst="straightConnector1">
              <a:avLst/>
            </a:prstGeom>
            <a:noFill/>
            <a:ln w="28575">
              <a:solidFill>
                <a:srgbClr val="069E55"/>
              </a:solidFill>
              <a:round/>
              <a:headEnd/>
              <a:tailEnd/>
            </a:ln>
          </p:spPr>
        </p:cxnSp>
        <p:cxnSp>
          <p:nvCxnSpPr>
            <p:cNvPr id="1035" name="AutoShape 11"/>
            <p:cNvCxnSpPr>
              <a:cxnSpLocks noChangeShapeType="1"/>
            </p:cNvCxnSpPr>
            <p:nvPr/>
          </p:nvCxnSpPr>
          <p:spPr bwMode="auto">
            <a:xfrm rot="5400000" flipH="1" flipV="1">
              <a:off x="16702059" y="5666895"/>
              <a:ext cx="656773" cy="510"/>
            </a:xfrm>
            <a:prstGeom prst="straightConnector1">
              <a:avLst/>
            </a:prstGeom>
            <a:noFill/>
            <a:ln w="28575">
              <a:solidFill>
                <a:srgbClr val="069E55"/>
              </a:solidFill>
              <a:round/>
              <a:headEnd/>
              <a:tailEnd/>
            </a:ln>
          </p:spPr>
        </p:cxnSp>
        <p:cxnSp>
          <p:nvCxnSpPr>
            <p:cNvPr id="1036" name="AutoShape 12"/>
            <p:cNvCxnSpPr>
              <a:cxnSpLocks noChangeShapeType="1"/>
            </p:cNvCxnSpPr>
            <p:nvPr/>
          </p:nvCxnSpPr>
          <p:spPr bwMode="auto">
            <a:xfrm flipV="1">
              <a:off x="17131661" y="4930928"/>
              <a:ext cx="0" cy="1064607"/>
            </a:xfrm>
            <a:prstGeom prst="straightConnector1">
              <a:avLst/>
            </a:prstGeom>
            <a:noFill/>
            <a:ln w="28575">
              <a:solidFill>
                <a:srgbClr val="069E55"/>
              </a:solidFill>
              <a:round/>
              <a:headEnd/>
              <a:tailEnd/>
            </a:ln>
          </p:spPr>
        </p:cxnSp>
        <p:cxnSp>
          <p:nvCxnSpPr>
            <p:cNvPr id="32" name="Straight Connector 31"/>
            <p:cNvCxnSpPr/>
            <p:nvPr/>
          </p:nvCxnSpPr>
          <p:spPr>
            <a:xfrm rot="10800000" flipV="1">
              <a:off x="13696951" y="5556250"/>
              <a:ext cx="1558925" cy="184150"/>
            </a:xfrm>
            <a:prstGeom prst="line">
              <a:avLst/>
            </a:prstGeom>
            <a:ln w="28575">
              <a:solidFill>
                <a:srgbClr val="069E5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10800000" flipV="1">
              <a:off x="13690600" y="5638800"/>
              <a:ext cx="1574800" cy="190500"/>
            </a:xfrm>
            <a:prstGeom prst="line">
              <a:avLst/>
            </a:prstGeom>
            <a:ln w="28575">
              <a:solidFill>
                <a:srgbClr val="069E5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/>
          </p:nvSpPr>
          <p:spPr>
            <a:xfrm>
              <a:off x="15090140" y="5704205"/>
              <a:ext cx="190969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853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B853"/>
                  </a:solidFill>
                </a:rPr>
                <a:t>18”x18” Edge Beams</a:t>
              </a:r>
              <a:endParaRPr lang="en-US" sz="1600" dirty="0">
                <a:solidFill>
                  <a:srgbClr val="00B853"/>
                </a:solidFill>
              </a:endParaRPr>
            </a:p>
          </p:txBody>
        </p:sp>
        <p:cxnSp>
          <p:nvCxnSpPr>
            <p:cNvPr id="76" name="Straight Arrow Connector 75"/>
            <p:cNvCxnSpPr>
              <a:stCxn id="74" idx="0"/>
            </p:cNvCxnSpPr>
            <p:nvPr/>
          </p:nvCxnSpPr>
          <p:spPr>
            <a:xfrm rot="16200000" flipV="1">
              <a:off x="15839978" y="5499198"/>
              <a:ext cx="252730" cy="157284"/>
            </a:xfrm>
            <a:prstGeom prst="straightConnector1">
              <a:avLst/>
            </a:prstGeom>
            <a:ln>
              <a:solidFill>
                <a:srgbClr val="069E5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>
              <a:stCxn id="74" idx="0"/>
            </p:cNvCxnSpPr>
            <p:nvPr/>
          </p:nvCxnSpPr>
          <p:spPr>
            <a:xfrm rot="5400000" flipH="1" flipV="1">
              <a:off x="16471804" y="5097682"/>
              <a:ext cx="179705" cy="1033343"/>
            </a:xfrm>
            <a:prstGeom prst="straightConnector1">
              <a:avLst/>
            </a:prstGeom>
            <a:ln>
              <a:solidFill>
                <a:srgbClr val="069E5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Straight Connector 40"/>
          <p:cNvCxnSpPr/>
          <p:nvPr/>
        </p:nvCxnSpPr>
        <p:spPr>
          <a:xfrm rot="16200000" flipH="1">
            <a:off x="14987588" y="5376862"/>
            <a:ext cx="333375" cy="57150"/>
          </a:xfrm>
          <a:prstGeom prst="line">
            <a:avLst/>
          </a:prstGeom>
          <a:ln w="28575">
            <a:solidFill>
              <a:srgbClr val="069E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6200000" flipH="1">
            <a:off x="15078075" y="5353049"/>
            <a:ext cx="352425" cy="47625"/>
          </a:xfrm>
          <a:prstGeom prst="line">
            <a:avLst/>
          </a:prstGeom>
          <a:ln w="28575">
            <a:solidFill>
              <a:srgbClr val="069E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620250" y="215900"/>
            <a:ext cx="8229600" cy="685800"/>
          </a:xfrm>
        </p:spPr>
        <p:txBody>
          <a:bodyPr/>
          <a:lstStyle/>
          <a:p>
            <a:r>
              <a:rPr lang="en-US" dirty="0" smtClean="0"/>
              <a:t>Torsion &amp; Deflection Design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690" t="18039" r="2210" b="21891"/>
          <a:stretch>
            <a:fillRect/>
          </a:stretch>
        </p:blipFill>
        <p:spPr bwMode="auto">
          <a:xfrm>
            <a:off x="9601200" y="1578397"/>
            <a:ext cx="8210550" cy="4047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3400" y="16764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By: Matthew Haapala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3532" y="4806042"/>
            <a:ext cx="38608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Existing Conditions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Thesis Proposal &amp; Goals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u="sng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Gravity System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Lateral System Redesign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0" y="4800601"/>
            <a:ext cx="464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Foundation Optimization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Cost &amp; Schedule Analysis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Lighting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Conclusions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139005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Game Day Building</a:t>
            </a:r>
          </a:p>
          <a:p>
            <a:r>
              <a:rPr lang="en-US" sz="4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Post Tensioned Redesign</a:t>
            </a:r>
            <a:endParaRPr lang="en-US" sz="40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27542" y="1625601"/>
            <a:ext cx="3962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/>
              <a:t>Typical Long Term Deflection Plan</a:t>
            </a:r>
            <a:endParaRPr lang="en-US" sz="2000" b="1" u="sng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24951" y="0"/>
            <a:ext cx="18307050" cy="6183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Content Placeholder 5" descr="2nd Floor Shear Rebar Model (1).png"/>
          <p:cNvPicPr>
            <a:picLocks noGrp="1" noChangeAspect="1"/>
          </p:cNvPicPr>
          <p:nvPr>
            <p:ph idx="1"/>
          </p:nvPr>
        </p:nvPicPr>
        <p:blipFill>
          <a:blip r:embed="rId2"/>
          <a:srcRect t="19815" b="19815"/>
          <a:stretch>
            <a:fillRect/>
          </a:stretch>
        </p:blipFill>
        <p:spPr>
          <a:xfrm>
            <a:off x="10045700" y="5755"/>
            <a:ext cx="15786100" cy="6166445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124950" y="228600"/>
            <a:ext cx="9182100" cy="685800"/>
          </a:xfrm>
        </p:spPr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Floor Shear </a:t>
            </a:r>
          </a:p>
          <a:p>
            <a:r>
              <a:rPr lang="en-US" dirty="0" smtClean="0"/>
              <a:t>Reinforcement Plan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16764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By: Matthew Haapala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3532" y="4806042"/>
            <a:ext cx="38608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Existing Conditions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Thesis Proposal &amp; Goals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u="sng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Gravity System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Lateral System Redesign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91000" y="4800601"/>
            <a:ext cx="464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Foundation Optimization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Cost &amp; Schedule Analysis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Lighting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Conclusions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400" y="139005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Game Day Building</a:t>
            </a:r>
          </a:p>
          <a:p>
            <a:r>
              <a:rPr lang="en-US" sz="4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Post Tensioned Redesign</a:t>
            </a:r>
            <a:endParaRPr lang="en-US" sz="40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058400" y="228600"/>
            <a:ext cx="7315200" cy="56356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600" u="sng" dirty="0" smtClean="0">
                <a:solidFill>
                  <a:srgbClr val="002060"/>
                </a:solidFill>
                <a:latin typeface="Copperplate Gothic Bold" pitchFamily="34" charset="0"/>
              </a:rPr>
              <a:t>Presentation Outline</a:t>
            </a:r>
            <a:endParaRPr lang="en-US" sz="3600" u="sng" dirty="0">
              <a:solidFill>
                <a:srgbClr val="002060"/>
              </a:solidFill>
              <a:latin typeface="Copperplate Gothic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53800" y="971550"/>
            <a:ext cx="7315200" cy="518160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 smtClean="0"/>
              <a:t>Existing Conditions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 smtClean="0"/>
              <a:t>Thesis Proposals and Goals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 smtClean="0"/>
              <a:t>Gravity System Redesign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 smtClean="0"/>
              <a:t>Lateral System Redesign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 smtClean="0"/>
              <a:t>Foundation Optimization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 smtClean="0"/>
              <a:t>Cost &amp; Schedule Analysis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 smtClean="0"/>
              <a:t>Lighting Redesign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 smtClean="0"/>
              <a:t>Conclusions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 smtClean="0"/>
              <a:t>Question and Answer</a:t>
            </a:r>
          </a:p>
          <a:p>
            <a:pPr marL="571500" indent="-571500">
              <a:buNone/>
            </a:pP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144000" y="0"/>
            <a:ext cx="18288000" cy="6143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Content Placeholder 15" descr="Layout Progression Model (2).png"/>
          <p:cNvPicPr>
            <a:picLocks noGrp="1" noChangeAspect="1"/>
          </p:cNvPicPr>
          <p:nvPr>
            <p:ph idx="1"/>
          </p:nvPr>
        </p:nvPicPr>
        <p:blipFill>
          <a:blip r:embed="rId3"/>
          <a:srcRect t="20218" b="20620"/>
          <a:stretch>
            <a:fillRect/>
          </a:stretch>
        </p:blipFill>
        <p:spPr>
          <a:xfrm>
            <a:off x="10039350" y="122188"/>
            <a:ext cx="15754350" cy="6030962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9144000" y="209550"/>
            <a:ext cx="9124950" cy="1200150"/>
          </a:xfrm>
        </p:spPr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Floor Flexural</a:t>
            </a:r>
          </a:p>
          <a:p>
            <a:r>
              <a:rPr lang="en-US" dirty="0" smtClean="0"/>
              <a:t>Reinforcement Plan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3400" y="16764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By: Matthew Haapala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3532" y="4806042"/>
            <a:ext cx="38608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Existing Conditions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Thesis Proposal &amp; Goals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u="sng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Gravity System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Lateral System Redesign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1000" y="4800601"/>
            <a:ext cx="464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Foundation Optimization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Cost &amp; Schedule Analysis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Lighting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Conclusions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400" y="139005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Game Day Building</a:t>
            </a:r>
          </a:p>
          <a:p>
            <a:r>
              <a:rPr lang="en-US" sz="4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Post Tensioned Redesign</a:t>
            </a:r>
            <a:endParaRPr lang="en-US" sz="40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0058400" y="228600"/>
            <a:ext cx="7315200" cy="685800"/>
          </a:xfrm>
        </p:spPr>
        <p:txBody>
          <a:bodyPr/>
          <a:lstStyle/>
          <a:p>
            <a:r>
              <a:rPr lang="en-US" dirty="0" smtClean="0"/>
              <a:t>Lateral System Redesign</a:t>
            </a:r>
            <a:endParaRPr lang="en-US" dirty="0"/>
          </a:p>
        </p:txBody>
      </p:sp>
      <p:pic>
        <p:nvPicPr>
          <p:cNvPr id="8" name="Content Placeholder 7"/>
          <p:cNvPicPr>
            <a:picLocks noGrp="1"/>
          </p:cNvPicPr>
          <p:nvPr>
            <p:ph idx="1"/>
          </p:nvPr>
        </p:nvPicPr>
        <p:blipFill>
          <a:blip r:embed="rId2"/>
          <a:srcRect l="4915" t="26511" r="5235" b="4533"/>
          <a:stretch>
            <a:fillRect/>
          </a:stretch>
        </p:blipFill>
        <p:spPr bwMode="auto">
          <a:xfrm>
            <a:off x="10058400" y="1399596"/>
            <a:ext cx="7315200" cy="4363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33400" y="16764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By: Matthew Haapala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0525" y="4806042"/>
            <a:ext cx="3943807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 Gothic Bold" pitchFamily="34" charset="0"/>
              </a:rPr>
              <a:t>Existing Conditions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 Gothic Bold" pitchFamily="34" charset="0"/>
              </a:rPr>
              <a:t>Thesis Proposal &amp; Goals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 Gothic Bold" pitchFamily="34" charset="0"/>
              </a:rPr>
              <a:t>Gravity System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u="sng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Lateral System Redesign</a:t>
            </a:r>
            <a:endParaRPr lang="en-US" sz="2000" b="1" u="sng" dirty="0">
              <a:ln>
                <a:solidFill>
                  <a:schemeClr val="tx1"/>
                </a:solidFill>
              </a:ln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1000" y="4800601"/>
            <a:ext cx="464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Foundation Optimization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Cost &amp; Schedule Analysis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Lighting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Conclusions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400" y="139005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Game Day Building</a:t>
            </a:r>
          </a:p>
          <a:p>
            <a:r>
              <a:rPr lang="en-US" sz="4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Post Tensioned Redesign</a:t>
            </a:r>
            <a:endParaRPr lang="en-US" sz="40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101489" y="933450"/>
            <a:ext cx="7272111" cy="1393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0058400" y="214086"/>
            <a:ext cx="7315200" cy="685800"/>
          </a:xfrm>
        </p:spPr>
        <p:txBody>
          <a:bodyPr/>
          <a:lstStyle/>
          <a:p>
            <a:r>
              <a:rPr lang="en-US" dirty="0" smtClean="0"/>
              <a:t>Wind Loading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9202400" y="199572"/>
            <a:ext cx="7315200" cy="685800"/>
          </a:xfrm>
        </p:spPr>
        <p:txBody>
          <a:bodyPr/>
          <a:lstStyle/>
          <a:p>
            <a:r>
              <a:rPr lang="en-US" dirty="0" smtClean="0"/>
              <a:t>Wind Loading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16764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By: Matthew Haapala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0525" y="4806042"/>
            <a:ext cx="3943807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 Gothic Bold" pitchFamily="34" charset="0"/>
              </a:rPr>
              <a:t>Existing Conditions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 Gothic Bold" pitchFamily="34" charset="0"/>
              </a:rPr>
              <a:t>Thesis Proposal &amp; Goals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 Gothic Bold" pitchFamily="34" charset="0"/>
              </a:rPr>
              <a:t>Gravity System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u="sng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Lateral System Redesign</a:t>
            </a:r>
            <a:endParaRPr lang="en-US" sz="2000" b="1" u="sng" dirty="0">
              <a:ln>
                <a:solidFill>
                  <a:schemeClr val="tx1"/>
                </a:solidFill>
              </a:ln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1000" y="4800601"/>
            <a:ext cx="464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Foundation Optimization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Cost &amp; Schedule Analysis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Lighting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Conclusions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139005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Game Day Building</a:t>
            </a:r>
          </a:p>
          <a:p>
            <a:r>
              <a:rPr lang="en-US" sz="4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Post Tensioned Redesign</a:t>
            </a:r>
            <a:endParaRPr lang="en-US" sz="40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pic>
        <p:nvPicPr>
          <p:cNvPr id="10" name="Picture 9" descr="wind loading pressure diagram"/>
          <p:cNvPicPr>
            <a:picLocks noChangeAspect="1"/>
          </p:cNvPicPr>
          <p:nvPr/>
        </p:nvPicPr>
        <p:blipFill>
          <a:blip r:embed="rId3" cstate="print"/>
          <a:srcRect b="21679"/>
          <a:stretch>
            <a:fillRect/>
          </a:stretch>
        </p:blipFill>
        <p:spPr bwMode="auto">
          <a:xfrm>
            <a:off x="19189701" y="939279"/>
            <a:ext cx="7315200" cy="5084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rcRect l="2221" t="17499" r="53178" b="23055"/>
          <a:stretch>
            <a:fillRect/>
          </a:stretch>
        </p:blipFill>
        <p:spPr bwMode="auto">
          <a:xfrm>
            <a:off x="10053872" y="2258014"/>
            <a:ext cx="7319728" cy="391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52321" y="937485"/>
            <a:ext cx="4033648" cy="173904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Seismic Loading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Seismic Loading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69040" y="926562"/>
            <a:ext cx="4369459" cy="52075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Content Placeholder 6"/>
          <p:cNvPicPr>
            <a:picLocks noGrp="1" noChangeAspect="1"/>
          </p:cNvPicPr>
          <p:nvPr>
            <p:ph idx="1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9156577" y="1828800"/>
            <a:ext cx="7375745" cy="31374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33400" y="16764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By: Matthew Haapala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0525" y="4806042"/>
            <a:ext cx="3943807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 Gothic Bold" pitchFamily="34" charset="0"/>
              </a:rPr>
              <a:t>Existing Conditions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 Gothic Bold" pitchFamily="34" charset="0"/>
              </a:rPr>
              <a:t>Thesis Proposal &amp; Goals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 Gothic Bold" pitchFamily="34" charset="0"/>
              </a:rPr>
              <a:t>Gravity System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u="sng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Lateral System Redesign</a:t>
            </a:r>
            <a:endParaRPr lang="en-US" sz="2000" b="1" u="sng" dirty="0">
              <a:ln>
                <a:solidFill>
                  <a:schemeClr val="tx1"/>
                </a:solidFill>
              </a:ln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91000" y="4800601"/>
            <a:ext cx="464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Foundation Optimization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Cost &amp; Schedule Analysis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Lighting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Conclusions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400" y="139005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Game Day Building</a:t>
            </a:r>
          </a:p>
          <a:p>
            <a:r>
              <a:rPr lang="en-US" sz="4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Post Tensioned Redesign</a:t>
            </a:r>
            <a:endParaRPr lang="en-US" sz="40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620250" y="228600"/>
            <a:ext cx="8229600" cy="685800"/>
          </a:xfrm>
        </p:spPr>
        <p:txBody>
          <a:bodyPr/>
          <a:lstStyle/>
          <a:p>
            <a:r>
              <a:rPr lang="en-US" dirty="0" smtClean="0"/>
              <a:t>Shear Wall 7 Removal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8764250" y="228600"/>
            <a:ext cx="8229600" cy="685800"/>
          </a:xfrm>
        </p:spPr>
        <p:txBody>
          <a:bodyPr/>
          <a:lstStyle/>
          <a:p>
            <a:r>
              <a:rPr lang="en-US" dirty="0" smtClean="0"/>
              <a:t>Shear Walls 1 &amp; 3 Removal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18146" t="24207" r="37050" b="32891"/>
          <a:stretch>
            <a:fillRect/>
          </a:stretch>
        </p:blipFill>
        <p:spPr bwMode="auto">
          <a:xfrm>
            <a:off x="11938951" y="831884"/>
            <a:ext cx="3537115" cy="26809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17474" t="25579" r="36678" b="31594"/>
          <a:stretch>
            <a:fillRect/>
          </a:stretch>
        </p:blipFill>
        <p:spPr bwMode="auto">
          <a:xfrm>
            <a:off x="11934824" y="3520723"/>
            <a:ext cx="3545206" cy="25978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l="4938" t="17282" r="25617" b="21573"/>
          <a:stretch>
            <a:fillRect/>
          </a:stretch>
        </p:blipFill>
        <p:spPr bwMode="auto">
          <a:xfrm>
            <a:off x="20940712" y="811406"/>
            <a:ext cx="3768793" cy="26556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rcRect l="4794" t="13864" r="23810" b="22232"/>
          <a:stretch>
            <a:fillRect/>
          </a:stretch>
        </p:blipFill>
        <p:spPr bwMode="auto">
          <a:xfrm>
            <a:off x="20946427" y="3476004"/>
            <a:ext cx="3761423" cy="26533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33400" y="16764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By: Matthew Haapala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0525" y="4806042"/>
            <a:ext cx="3943807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 Gothic Bold" pitchFamily="34" charset="0"/>
              </a:rPr>
              <a:t>Existing Conditions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 Gothic Bold" pitchFamily="34" charset="0"/>
              </a:rPr>
              <a:t>Thesis Proposal &amp; Goals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 Gothic Bold" pitchFamily="34" charset="0"/>
              </a:rPr>
              <a:t>Gravity System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u="sng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Lateral System Redesign</a:t>
            </a:r>
            <a:endParaRPr lang="en-US" sz="2000" b="1" u="sng" dirty="0">
              <a:ln>
                <a:solidFill>
                  <a:schemeClr val="tx1"/>
                </a:solidFill>
              </a:ln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91000" y="4800601"/>
            <a:ext cx="464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Foundation Optimization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Cost &amp; Schedule Analysis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Lighting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Conclusions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400" y="139005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Game Day Building</a:t>
            </a:r>
          </a:p>
          <a:p>
            <a:r>
              <a:rPr lang="en-US" sz="4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Post Tensioned Redesign</a:t>
            </a:r>
            <a:endParaRPr lang="en-US" sz="40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058400" y="217716"/>
            <a:ext cx="7315200" cy="685800"/>
          </a:xfrm>
        </p:spPr>
        <p:txBody>
          <a:bodyPr/>
          <a:lstStyle/>
          <a:p>
            <a:r>
              <a:rPr lang="en-US" dirty="0" smtClean="0"/>
              <a:t>Lateral System Plan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44825" y="4789780"/>
            <a:ext cx="5647625" cy="105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 l="4762" t="26074" r="4865" b="28906"/>
          <a:stretch>
            <a:fillRect/>
          </a:stretch>
        </p:blipFill>
        <p:spPr bwMode="auto">
          <a:xfrm>
            <a:off x="9601200" y="1172982"/>
            <a:ext cx="8229600" cy="3259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33400" y="16764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By: Matthew Haapala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0525" y="4806042"/>
            <a:ext cx="3943807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 Gothic Bold" pitchFamily="34" charset="0"/>
              </a:rPr>
              <a:t>Existing Conditions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 Gothic Bold" pitchFamily="34" charset="0"/>
              </a:rPr>
              <a:t>Thesis Proposal &amp; Goals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 Gothic Bold" pitchFamily="34" charset="0"/>
              </a:rPr>
              <a:t>Gravity System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u="sng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Lateral System Redesign</a:t>
            </a:r>
            <a:endParaRPr lang="en-US" sz="2000" b="1" u="sng" dirty="0">
              <a:ln>
                <a:solidFill>
                  <a:schemeClr val="tx1"/>
                </a:solidFill>
              </a:ln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91000" y="4800601"/>
            <a:ext cx="464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Foundation Optimization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Cost &amp; Schedule Analysis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Lighting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Conclusions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3400" y="139005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Game Day Building</a:t>
            </a:r>
          </a:p>
          <a:p>
            <a:r>
              <a:rPr lang="en-US" sz="4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Post Tensioned Redesign</a:t>
            </a:r>
            <a:endParaRPr lang="en-US" sz="40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9620250" y="228600"/>
            <a:ext cx="8229600" cy="685800"/>
          </a:xfrm>
        </p:spPr>
        <p:txBody>
          <a:bodyPr/>
          <a:lstStyle/>
          <a:p>
            <a:r>
              <a:rPr lang="en-US" dirty="0" smtClean="0"/>
              <a:t>South Wind Deflected Shape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8764250" y="228600"/>
            <a:ext cx="8229600" cy="685800"/>
          </a:xfrm>
        </p:spPr>
        <p:txBody>
          <a:bodyPr/>
          <a:lstStyle/>
          <a:p>
            <a:r>
              <a:rPr lang="en-US" dirty="0" smtClean="0"/>
              <a:t>Seismic Deflected Shape</a:t>
            </a:r>
            <a:endParaRPr lang="en-US" dirty="0"/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2"/>
          <a:srcRect l="19872" t="44374" r="14011" b="12355"/>
          <a:stretch>
            <a:fillRect/>
          </a:stretch>
        </p:blipFill>
        <p:spPr bwMode="auto">
          <a:xfrm>
            <a:off x="10058400" y="825482"/>
            <a:ext cx="7315200" cy="3721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17287" y="4646612"/>
            <a:ext cx="4797425" cy="1412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9" name="Content Placeholder 8"/>
          <p:cNvPicPr>
            <a:picLocks noGrp="1"/>
          </p:cNvPicPr>
          <p:nvPr>
            <p:ph idx="12"/>
          </p:nvPr>
        </p:nvPicPr>
        <p:blipFill>
          <a:blip r:embed="rId4"/>
          <a:srcRect l="4112" t="37242" r="5391" b="20279"/>
          <a:stretch>
            <a:fillRect/>
          </a:stretch>
        </p:blipFill>
        <p:spPr bwMode="auto">
          <a:xfrm>
            <a:off x="19202400" y="875351"/>
            <a:ext cx="7315200" cy="2668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198101" y="3664774"/>
            <a:ext cx="7338550" cy="22026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33400" y="16764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By: Matthew Haapala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0525" y="4806042"/>
            <a:ext cx="3943807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 Gothic Bold" pitchFamily="34" charset="0"/>
              </a:rPr>
              <a:t>Existing Conditions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 Gothic Bold" pitchFamily="34" charset="0"/>
              </a:rPr>
              <a:t>Thesis Proposal &amp; Goals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 Gothic Bold" pitchFamily="34" charset="0"/>
              </a:rPr>
              <a:t>Gravity System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u="sng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Lateral System Redesign</a:t>
            </a:r>
            <a:endParaRPr lang="en-US" sz="2000" b="1" u="sng" dirty="0">
              <a:ln>
                <a:solidFill>
                  <a:schemeClr val="tx1"/>
                </a:solidFill>
              </a:ln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91000" y="4800601"/>
            <a:ext cx="464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Foundation Optimization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Cost &amp; Schedule Analysis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Lighting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Conclusions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3400" y="139005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Game Day Building</a:t>
            </a:r>
          </a:p>
          <a:p>
            <a:r>
              <a:rPr lang="en-US" sz="4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Post Tensioned Redesign</a:t>
            </a:r>
            <a:endParaRPr lang="en-US" sz="40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9941540" y="3124200"/>
            <a:ext cx="5826760" cy="300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2"/>
          </p:nvPr>
        </p:nvGraphicFramePr>
        <p:xfrm>
          <a:off x="10584996" y="870855"/>
          <a:ext cx="6344103" cy="1465945"/>
        </p:xfrm>
        <a:graphic>
          <a:graphicData uri="http://schemas.openxmlformats.org/drawingml/2006/table">
            <a:tbl>
              <a:tblPr/>
              <a:tblGrid>
                <a:gridCol w="1470257"/>
                <a:gridCol w="1261875"/>
                <a:gridCol w="926146"/>
                <a:gridCol w="1423950"/>
                <a:gridCol w="1261875"/>
              </a:tblGrid>
              <a:tr h="293189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latin typeface="Calibri"/>
                        </a:rPr>
                        <a:t>Loading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31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Load Combo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1.2D+1.6W+L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0.9D+1.6W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1.2D+1.0E+L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0.9D+1.0E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2931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latin typeface="Calibri"/>
                        </a:rPr>
                        <a:t>P</a:t>
                      </a:r>
                      <a:r>
                        <a:rPr lang="en-US" sz="1100" b="0" i="0" u="none" strike="noStrike" baseline="-25000" dirty="0">
                          <a:latin typeface="Calibri"/>
                        </a:rPr>
                        <a:t>u </a:t>
                      </a:r>
                      <a:r>
                        <a:rPr lang="en-US" sz="1100" b="0" i="0" u="none" strike="noStrike" dirty="0">
                          <a:latin typeface="Calibri"/>
                        </a:rPr>
                        <a:t>(Kips)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latin typeface="Calibri"/>
                        </a:rPr>
                        <a:t>1127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latin typeface="Calibri"/>
                        </a:rPr>
                        <a:t>606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latin typeface="Calibri"/>
                        </a:rPr>
                        <a:t>1128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latin typeface="Calibri"/>
                        </a:rPr>
                        <a:t>606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31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latin typeface="Calibri"/>
                        </a:rPr>
                        <a:t>V</a:t>
                      </a:r>
                      <a:r>
                        <a:rPr lang="en-US" sz="1100" b="0" i="0" u="none" strike="noStrike" baseline="-25000" dirty="0">
                          <a:latin typeface="Calibri"/>
                        </a:rPr>
                        <a:t>u </a:t>
                      </a:r>
                      <a:r>
                        <a:rPr lang="en-US" sz="1100" b="0" i="0" u="none" strike="noStrike" dirty="0">
                          <a:latin typeface="Calibri"/>
                        </a:rPr>
                        <a:t>(Kips)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latin typeface="Calibri"/>
                        </a:rPr>
                        <a:t>174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latin typeface="Calibri"/>
                        </a:rPr>
                        <a:t>201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latin typeface="Calibri"/>
                        </a:rPr>
                        <a:t>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latin typeface="Calibri"/>
                        </a:rPr>
                        <a:t>54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31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latin typeface="Calibri"/>
                        </a:rPr>
                        <a:t>M</a:t>
                      </a:r>
                      <a:r>
                        <a:rPr lang="en-US" sz="1100" b="0" i="0" u="none" strike="noStrike" baseline="-25000" dirty="0">
                          <a:latin typeface="Calibri"/>
                        </a:rPr>
                        <a:t>u </a:t>
                      </a:r>
                      <a:r>
                        <a:rPr lang="en-US" sz="1100" b="0" i="0" u="none" strike="noStrike" dirty="0">
                          <a:latin typeface="Calibri"/>
                        </a:rPr>
                        <a:t>(K-ft)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latin typeface="Calibri"/>
                        </a:rPr>
                        <a:t>8001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latin typeface="Calibri"/>
                        </a:rPr>
                        <a:t>7965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latin typeface="Calibri"/>
                        </a:rPr>
                        <a:t>3370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latin typeface="Calibri"/>
                        </a:rPr>
                        <a:t>3333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Shear Wall Design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36031" y="3141421"/>
            <a:ext cx="4062320" cy="298820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l="8178" t="28125" r="44203" b="39648"/>
          <a:stretch>
            <a:fillRect/>
          </a:stretch>
        </p:blipFill>
        <p:spPr bwMode="auto">
          <a:xfrm>
            <a:off x="19939000" y="0"/>
            <a:ext cx="5842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0589423" y="2362200"/>
          <a:ext cx="1666077" cy="3695700"/>
        </p:xfrm>
        <a:graphic>
          <a:graphicData uri="http://schemas.openxmlformats.org/drawingml/2006/table">
            <a:tbl>
              <a:tblPr/>
              <a:tblGrid>
                <a:gridCol w="899924"/>
                <a:gridCol w="766153"/>
              </a:tblGrid>
              <a:tr h="24638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latin typeface="GreekC"/>
                        </a:rPr>
                        <a:t>F</a:t>
                      </a:r>
                      <a:r>
                        <a:rPr lang="en-US" sz="1000" b="1" i="0" u="none" strike="noStrike" dirty="0">
                          <a:latin typeface="Calibri"/>
                        </a:rPr>
                        <a:t> Design Values</a:t>
                      </a:r>
                      <a:endParaRPr lang="en-US" sz="1000" b="1" i="0" u="none" strike="noStrike" dirty="0">
                        <a:latin typeface="GreekC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63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latin typeface="GreekC"/>
                        </a:rPr>
                        <a:t>F</a:t>
                      </a:r>
                      <a:r>
                        <a:rPr lang="en-US" sz="1000" b="0" i="0" u="none" strike="noStrike" dirty="0">
                          <a:latin typeface="Calibri"/>
                        </a:rPr>
                        <a:t> Tension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>
                          <a:latin typeface="Arial"/>
                        </a:rPr>
                        <a:t>0.9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63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latin typeface="GreekC"/>
                        </a:rPr>
                        <a:t>F</a:t>
                      </a:r>
                      <a:r>
                        <a:rPr lang="en-US" sz="1000" b="0" i="0" u="none" strike="noStrike" dirty="0">
                          <a:latin typeface="Calibri"/>
                        </a:rPr>
                        <a:t> Shear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>
                          <a:latin typeface="Arial"/>
                        </a:rPr>
                        <a:t>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63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latin typeface="GreekC"/>
                        </a:rPr>
                        <a:t>F</a:t>
                      </a:r>
                      <a:r>
                        <a:rPr lang="en-US" sz="1000" b="0" i="0" u="none" strike="noStrike" dirty="0">
                          <a:latin typeface="Calibri"/>
                        </a:rPr>
                        <a:t> Comp.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 dirty="0">
                          <a:latin typeface="Calibri"/>
                        </a:rPr>
                        <a:t>0.65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638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Geometry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63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latin typeface="Calibri"/>
                        </a:rPr>
                        <a:t>l</a:t>
                      </a:r>
                      <a:r>
                        <a:rPr lang="en-US" sz="1000" b="0" i="0" u="none" strike="noStrike" baseline="-25000" dirty="0">
                          <a:latin typeface="Calibri"/>
                        </a:rPr>
                        <a:t>w </a:t>
                      </a:r>
                      <a:r>
                        <a:rPr lang="en-US" sz="1000" b="0" i="0" u="none" strike="noStrike" dirty="0">
                          <a:latin typeface="Calibri"/>
                        </a:rPr>
                        <a:t>(in)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>
                          <a:latin typeface="Arial"/>
                        </a:rPr>
                        <a:t>222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63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latin typeface="Calibri"/>
                        </a:rPr>
                        <a:t>h (in)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>
                          <a:latin typeface="Arial"/>
                        </a:rPr>
                        <a:t>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63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latin typeface="Calibri"/>
                        </a:rPr>
                        <a:t>h</a:t>
                      </a:r>
                      <a:r>
                        <a:rPr lang="en-US" sz="1000" b="0" i="0" u="none" strike="noStrike" baseline="-25000" dirty="0">
                          <a:latin typeface="Calibri"/>
                        </a:rPr>
                        <a:t>w </a:t>
                      </a:r>
                      <a:r>
                        <a:rPr lang="en-US" sz="1000" b="0" i="0" u="none" strike="noStrike" dirty="0">
                          <a:latin typeface="Calibri"/>
                        </a:rPr>
                        <a:t>(in)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>
                          <a:latin typeface="Arial"/>
                        </a:rPr>
                        <a:t>180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63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latin typeface="Calibri"/>
                        </a:rPr>
                        <a:t>d 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>
                          <a:latin typeface="Arial"/>
                        </a:rPr>
                        <a:t>80.00%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63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latin typeface="Calibri"/>
                        </a:rPr>
                        <a:t>A (in^2)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>
                          <a:latin typeface="Arial"/>
                        </a:rPr>
                        <a:t>3996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63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latin typeface="Calibri"/>
                        </a:rPr>
                        <a:t>S (in^3)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>
                          <a:latin typeface="Arial"/>
                        </a:rPr>
                        <a:t>147852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63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latin typeface="Calibri"/>
                        </a:rPr>
                        <a:t>I (in^4)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>
                          <a:latin typeface="Arial"/>
                        </a:rPr>
                        <a:t>16411572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638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latin typeface="Calibri"/>
                        </a:rPr>
                        <a:t>Material Properties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63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latin typeface="Calibri"/>
                        </a:rPr>
                        <a:t>f'c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>
                          <a:latin typeface="Arial"/>
                        </a:rPr>
                        <a:t>6000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63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latin typeface="Calibri"/>
                        </a:rPr>
                        <a:t>f</a:t>
                      </a:r>
                      <a:r>
                        <a:rPr lang="en-US" sz="1000" b="0" i="0" u="none" strike="noStrike" baseline="-25000" dirty="0">
                          <a:latin typeface="Calibri"/>
                        </a:rPr>
                        <a:t>y</a:t>
                      </a:r>
                      <a:endParaRPr lang="en-US" sz="1000" b="0" i="0" u="none" strike="noStrike" dirty="0"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>
                          <a:latin typeface="Arial"/>
                        </a:rPr>
                        <a:t>60000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2376150" y="2391092"/>
          <a:ext cx="2247900" cy="2710815"/>
        </p:xfrm>
        <a:graphic>
          <a:graphicData uri="http://schemas.openxmlformats.org/drawingml/2006/table">
            <a:tbl>
              <a:tblPr/>
              <a:tblGrid>
                <a:gridCol w="1209675"/>
                <a:gridCol w="1038225"/>
              </a:tblGrid>
              <a:tr h="21717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latin typeface="Calibri"/>
                        </a:rPr>
                        <a:t>Shear Reinforcement Req'd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717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latin typeface="Calibri"/>
                        </a:rPr>
                        <a:t># of Curtains Req'd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717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latin typeface="Calibri"/>
                        </a:rPr>
                        <a:t>As min (in^2/ft)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latin typeface="Calibri"/>
                        </a:rPr>
                        <a:t>0.54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717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latin typeface="Calibri"/>
                        </a:rPr>
                        <a:t>Max Spacing (in)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latin typeface="Calibri"/>
                        </a:rPr>
                        <a:t>13.78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717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latin typeface="Calibri"/>
                        </a:rPr>
                        <a:t>Shear Reinforcement Design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81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latin typeface="Calibri"/>
                        </a:rPr>
                        <a:t># of Curtains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717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latin typeface="Calibri"/>
                        </a:rPr>
                        <a:t>Bar Size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latin typeface="Calibri"/>
                        </a:rPr>
                        <a:t>#5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717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latin typeface="Calibri"/>
                        </a:rPr>
                        <a:t>Bar Spacing (in)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latin typeface="Calibri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latin typeface="GreekC"/>
                        </a:rPr>
                        <a:t>a</a:t>
                      </a:r>
                      <a:r>
                        <a:rPr lang="en-US" sz="1100" b="0" i="0" u="none" strike="noStrike" dirty="0">
                          <a:latin typeface="Calibri"/>
                        </a:rPr>
                        <a:t>c</a:t>
                      </a:r>
                      <a:endParaRPr lang="en-US" sz="1100" b="0" i="0" u="none" strike="noStrike" dirty="0">
                        <a:latin typeface="GreekC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latin typeface="GreekC"/>
                        </a:rPr>
                        <a:t>r</a:t>
                      </a:r>
                      <a:r>
                        <a:rPr lang="en-US" sz="1100" b="0" i="0" u="none" strike="noStrike" dirty="0">
                          <a:latin typeface="Calibri"/>
                        </a:rPr>
                        <a:t>t</a:t>
                      </a:r>
                      <a:endParaRPr lang="en-US" sz="1100" b="0" i="0" u="none" strike="noStrike" dirty="0">
                        <a:latin typeface="GreekC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latin typeface="Calibri"/>
                        </a:rPr>
                        <a:t>0.006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latin typeface="GreekC"/>
                        </a:rPr>
                        <a:t>F</a:t>
                      </a:r>
                      <a:r>
                        <a:rPr lang="en-US" sz="1100" b="0" i="0" u="none" strike="noStrike" dirty="0">
                          <a:latin typeface="Calibri"/>
                        </a:rPr>
                        <a:t>Vn (Kips)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 smtClean="0">
                          <a:latin typeface="Calibri"/>
                        </a:rPr>
                        <a:t>268</a:t>
                      </a:r>
                      <a:endParaRPr lang="en-US" sz="1100" b="0" i="0" u="none" strike="noStrike" dirty="0"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latin typeface="Calibri"/>
                        </a:rPr>
                        <a:t>Vu/</a:t>
                      </a:r>
                      <a:r>
                        <a:rPr lang="en-US" sz="1100" b="0" i="0" u="none" strike="noStrike" dirty="0">
                          <a:latin typeface="GreekC"/>
                        </a:rPr>
                        <a:t>F</a:t>
                      </a:r>
                      <a:r>
                        <a:rPr lang="en-US" sz="1100" b="0" i="0" u="none" strike="noStrike" dirty="0">
                          <a:latin typeface="Calibri"/>
                        </a:rPr>
                        <a:t>Vn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 smtClean="0">
                          <a:latin typeface="Calibri"/>
                        </a:rPr>
                        <a:t>75</a:t>
                      </a:r>
                      <a:r>
                        <a:rPr lang="en-US" sz="1100" b="0" i="0" u="none" strike="noStrike" dirty="0">
                          <a:latin typeface="Calibri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14744700" y="2386012"/>
          <a:ext cx="2209800" cy="1323975"/>
        </p:xfrm>
        <a:graphic>
          <a:graphicData uri="http://schemas.openxmlformats.org/drawingml/2006/table">
            <a:tbl>
              <a:tblPr/>
              <a:tblGrid>
                <a:gridCol w="1171575"/>
                <a:gridCol w="1038225"/>
              </a:tblGrid>
              <a:tr h="21717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latin typeface="Calibri"/>
                        </a:rPr>
                        <a:t>Flexural Reinforcement Req'd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717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latin typeface="Calibri"/>
                        </a:rPr>
                        <a:t>Boundary Zone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latin typeface="Calibri"/>
                        </a:rPr>
                        <a:t>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717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latin typeface="Calibri"/>
                        </a:rPr>
                        <a:t>Flexural Reinforcement Design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717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latin typeface="Calibri"/>
                        </a:rPr>
                        <a:t># of Bars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latin typeface="Calibri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717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latin typeface="Calibri"/>
                        </a:rPr>
                        <a:t>Bar Size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latin typeface="Calibri"/>
                        </a:rPr>
                        <a:t>#9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latin typeface="GreekC"/>
                        </a:rPr>
                        <a:t>F</a:t>
                      </a:r>
                      <a:r>
                        <a:rPr lang="en-US" sz="1100" b="0" i="0" u="none" strike="noStrike" dirty="0">
                          <a:latin typeface="Calibri"/>
                        </a:rPr>
                        <a:t>Mn&gt;Mu,</a:t>
                      </a:r>
                      <a:r>
                        <a:rPr lang="en-US" sz="1100" b="0" i="0" u="none" strike="noStrike" dirty="0">
                          <a:latin typeface="GreekC"/>
                        </a:rPr>
                        <a:t>F</a:t>
                      </a:r>
                      <a:r>
                        <a:rPr lang="en-US" sz="1100" b="0" i="0" u="none" strike="noStrike" dirty="0">
                          <a:latin typeface="Calibri"/>
                        </a:rPr>
                        <a:t>Pn&gt;Pu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latin typeface="Calibri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14744700" y="3886218"/>
          <a:ext cx="2209800" cy="182880"/>
        </p:xfrm>
        <a:graphic>
          <a:graphicData uri="http://schemas.openxmlformats.org/drawingml/2006/table">
            <a:tbl>
              <a:tblPr/>
              <a:tblGrid>
                <a:gridCol w="2209800"/>
              </a:tblGrid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latin typeface="Calibri"/>
                        </a:rPr>
                        <a:t>Flexural Reinforcement Detail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</a:tbl>
          </a:graphicData>
        </a:graphic>
      </p:graphicFrame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4" cstate="print"/>
          <a:srcRect l="19941" t="20860" r="14981" b="22477"/>
          <a:stretch>
            <a:fillRect/>
          </a:stretch>
        </p:blipFill>
        <p:spPr bwMode="auto">
          <a:xfrm>
            <a:off x="14742977" y="4084320"/>
            <a:ext cx="2209391" cy="157676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 type="none" w="med" len="med"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533400" y="16764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By: Matthew Haapala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0525" y="4806042"/>
            <a:ext cx="3943807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 Gothic Bold" pitchFamily="34" charset="0"/>
              </a:rPr>
              <a:t>Existing Conditions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 Gothic Bold" pitchFamily="34" charset="0"/>
              </a:rPr>
              <a:t>Thesis Proposal &amp; Goals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 Gothic Bold" pitchFamily="34" charset="0"/>
              </a:rPr>
              <a:t>Gravity System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u="sng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Lateral System Redesign</a:t>
            </a:r>
            <a:endParaRPr lang="en-US" sz="2000" b="1" u="sng" dirty="0">
              <a:ln>
                <a:solidFill>
                  <a:schemeClr val="tx1"/>
                </a:solidFill>
              </a:ln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91000" y="4800601"/>
            <a:ext cx="464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Foundation Optimization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Cost &amp; Schedule Analysis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Lighting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Conclusions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400" y="139005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Game Day Building</a:t>
            </a:r>
          </a:p>
          <a:p>
            <a:r>
              <a:rPr lang="en-US" sz="4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Post Tensioned Redesign</a:t>
            </a:r>
            <a:endParaRPr lang="en-US" sz="40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Foundation Optimization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Foundation Optimization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16764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By: Matthew Haapala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0525" y="4806042"/>
            <a:ext cx="3943807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Existing Conditions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Thesis Proposal &amp; Goals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Gravity System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Lateral System Redesign</a:t>
            </a:r>
            <a:endParaRPr lang="en-US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1000" y="4800601"/>
            <a:ext cx="46482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u="sng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Foundation Optimization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Cost &amp; Schedule Analysis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Lighting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Conclusions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139005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Game Day Building</a:t>
            </a:r>
          </a:p>
          <a:p>
            <a:r>
              <a:rPr lang="en-US" sz="4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Post Tensioned Redesign</a:t>
            </a:r>
            <a:endParaRPr lang="en-US" sz="40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0205999" y="876300"/>
            <a:ext cx="4005301" cy="5120577"/>
            <a:chOff x="10205999" y="876300"/>
            <a:chExt cx="4005301" cy="5120577"/>
          </a:xfrm>
        </p:grpSpPr>
        <p:sp>
          <p:nvSpPr>
            <p:cNvPr id="22" name="Rectangle 21"/>
            <p:cNvSpPr/>
            <p:nvPr/>
          </p:nvSpPr>
          <p:spPr>
            <a:xfrm>
              <a:off x="10223500" y="876300"/>
              <a:ext cx="3987800" cy="510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rcRect l="35659" t="16357" r="17370" b="16992"/>
            <a:stretch>
              <a:fillRect/>
            </a:stretch>
          </p:blipFill>
          <p:spPr bwMode="auto">
            <a:xfrm>
              <a:off x="10205999" y="889961"/>
              <a:ext cx="1965681" cy="2245081"/>
            </a:xfrm>
            <a:prstGeom prst="rect">
              <a:avLst/>
            </a:prstGeom>
            <a:noFill/>
            <a:ln w="1">
              <a:noFill/>
              <a:miter lim="800000"/>
              <a:headEnd/>
              <a:tailEnd type="none" w="med" len="med"/>
            </a:ln>
            <a:effectLst/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/>
            <a:srcRect l="28429" t="14160" r="9911" b="14795"/>
            <a:stretch>
              <a:fillRect/>
            </a:stretch>
          </p:blipFill>
          <p:spPr bwMode="auto">
            <a:xfrm>
              <a:off x="11987174" y="1167432"/>
              <a:ext cx="2114271" cy="1974160"/>
            </a:xfrm>
            <a:prstGeom prst="rect">
              <a:avLst/>
            </a:prstGeom>
            <a:noFill/>
            <a:ln w="1">
              <a:noFill/>
              <a:miter lim="800000"/>
              <a:headEnd/>
              <a:tailEnd type="none" w="med" len="med"/>
            </a:ln>
            <a:effectLst/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rcRect l="6918" t="9536" r="13388" b="12799"/>
            <a:stretch>
              <a:fillRect/>
            </a:stretch>
          </p:blipFill>
          <p:spPr bwMode="auto">
            <a:xfrm>
              <a:off x="10539374" y="3139436"/>
              <a:ext cx="3671926" cy="2857441"/>
            </a:xfrm>
            <a:prstGeom prst="rect">
              <a:avLst/>
            </a:prstGeom>
            <a:noFill/>
            <a:ln w="1">
              <a:noFill/>
              <a:miter lim="800000"/>
              <a:headEnd/>
              <a:tailEnd type="none" w="med" len="med"/>
            </a:ln>
            <a:effectLst/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305935" y="2489200"/>
            <a:ext cx="7069229" cy="1714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750087" y="850900"/>
            <a:ext cx="6208713" cy="15297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520589" y="845004"/>
            <a:ext cx="2351361" cy="522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oup 26"/>
          <p:cNvGrpSpPr/>
          <p:nvPr/>
        </p:nvGrpSpPr>
        <p:grpSpPr>
          <a:xfrm>
            <a:off x="19517995" y="4287768"/>
            <a:ext cx="6707505" cy="1897132"/>
            <a:chOff x="19517995" y="4287768"/>
            <a:chExt cx="6707505" cy="189713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9517995" y="4287768"/>
              <a:ext cx="6682106" cy="183331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5" name="Rectangle 24"/>
            <p:cNvSpPr/>
            <p:nvPr/>
          </p:nvSpPr>
          <p:spPr>
            <a:xfrm>
              <a:off x="24980900" y="5753100"/>
              <a:ext cx="1244600" cy="431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058400" y="215900"/>
            <a:ext cx="7315200" cy="685800"/>
          </a:xfrm>
        </p:spPr>
        <p:txBody>
          <a:bodyPr/>
          <a:lstStyle/>
          <a:p>
            <a:r>
              <a:rPr lang="en-US" dirty="0" smtClean="0"/>
              <a:t>Cost Analysis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16764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By: Matthew Haapala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0525" y="4806042"/>
            <a:ext cx="3943807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Existing Conditions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Thesis Proposal &amp; Goals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Gravity System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Lateral System Redesign</a:t>
            </a:r>
            <a:endParaRPr lang="en-US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1000" y="4800601"/>
            <a:ext cx="46482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Foundation Optimization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u="sng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Cost &amp; Schedule Analysis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Lighting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Conclusions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139005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Game Day Building</a:t>
            </a:r>
          </a:p>
          <a:p>
            <a:r>
              <a:rPr lang="en-US" sz="4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Post Tensioned Redesign</a:t>
            </a:r>
            <a:endParaRPr lang="en-US" sz="40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graphicFrame>
        <p:nvGraphicFramePr>
          <p:cNvPr id="10" name="Chart 9"/>
          <p:cNvGraphicFramePr/>
          <p:nvPr/>
        </p:nvGraphicFramePr>
        <p:xfrm>
          <a:off x="9601200" y="943882"/>
          <a:ext cx="8229601" cy="5135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00" y="914399"/>
            <a:ext cx="7315200" cy="525780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/>
              <a:t>Building Name:  Foreman Field Game Day Building</a:t>
            </a:r>
          </a:p>
          <a:p>
            <a:pPr>
              <a:buNone/>
            </a:pPr>
            <a:r>
              <a:rPr lang="en-US" sz="2000" dirty="0" smtClean="0"/>
              <a:t>Project Team: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Owner - Old Dominion University	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General Contractor - S.B. Ballard Construction Company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Architect - Ellerbe Becket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Engineer - Clark Nexsen</a:t>
            </a:r>
          </a:p>
          <a:p>
            <a:pPr>
              <a:buNone/>
            </a:pPr>
            <a:r>
              <a:rPr lang="en-US" sz="2000" dirty="0" smtClean="0"/>
              <a:t>Size :  Gross Floor Area = 54,877 sq. ft. , Height = 47 ft.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Floor = 16,500 sq. ft.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Floor = 16,100 sq. ft.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Floor = 11,500 sq. ft.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4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Floor = 10,800 sq. ft.</a:t>
            </a:r>
          </a:p>
          <a:p>
            <a:pPr>
              <a:buNone/>
            </a:pPr>
            <a:r>
              <a:rPr lang="en-US" sz="2000" dirty="0" smtClean="0"/>
              <a:t>Construction:  Dates of February </a:t>
            </a:r>
            <a:r>
              <a:rPr lang="en-US" sz="2000" dirty="0"/>
              <a:t>22, 2008 thru July 22, 2009</a:t>
            </a:r>
          </a:p>
          <a:p>
            <a:pPr>
              <a:buNone/>
            </a:pPr>
            <a:r>
              <a:rPr lang="en-US" sz="2000" dirty="0" smtClean="0"/>
              <a:t>Cost:  $</a:t>
            </a:r>
            <a:r>
              <a:rPr lang="en-US" sz="2000" dirty="0"/>
              <a:t>11.9 million</a:t>
            </a:r>
          </a:p>
          <a:p>
            <a:pPr>
              <a:buNone/>
            </a:pPr>
            <a:r>
              <a:rPr lang="en-US" sz="2000" dirty="0"/>
              <a:t>Project Delivery </a:t>
            </a:r>
            <a:r>
              <a:rPr lang="en-US" sz="2000" dirty="0" smtClean="0"/>
              <a:t>Method:  Design-Building</a:t>
            </a:r>
            <a:endParaRPr lang="en-US" sz="2000" dirty="0"/>
          </a:p>
          <a:p>
            <a:pPr lvl="0">
              <a:buNone/>
            </a:pPr>
            <a:endParaRPr lang="en-US" sz="20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>
          <a:xfrm>
            <a:off x="19278600" y="914400"/>
            <a:ext cx="7315200" cy="1066800"/>
          </a:xfrm>
        </p:spPr>
        <p:txBody>
          <a:bodyPr/>
          <a:lstStyle/>
          <a:p>
            <a:pPr marL="1028700" indent="-1028700">
              <a:buNone/>
            </a:pPr>
            <a:r>
              <a:rPr lang="en-US" sz="2000" dirty="0" smtClean="0"/>
              <a:t>Location:  The </a:t>
            </a:r>
            <a:r>
              <a:rPr lang="en-US" sz="2000" dirty="0"/>
              <a:t>Game Day building is </a:t>
            </a:r>
            <a:r>
              <a:rPr lang="en-US" sz="2000" dirty="0" smtClean="0"/>
              <a:t>currently under construction in</a:t>
            </a:r>
            <a:r>
              <a:rPr lang="en-US" sz="2000" dirty="0"/>
              <a:t> the south end zone of Foreman Field on the campus of Old Dominion University in Norfolk Virginia.</a:t>
            </a:r>
            <a:endParaRPr lang="en-US" sz="2000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10058400" y="228600"/>
            <a:ext cx="7315200" cy="304800"/>
          </a:xfrm>
        </p:spPr>
        <p:txBody>
          <a:bodyPr/>
          <a:lstStyle/>
          <a:p>
            <a:r>
              <a:rPr lang="en-US" dirty="0" smtClean="0"/>
              <a:t>Building Statistics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16764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By: Matthew Haapala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4800600"/>
            <a:ext cx="36576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u="sng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Existing Conditions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Thesis Proposal &amp; Goals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Gravity System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Lateral System Redesign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1000" y="4800601"/>
            <a:ext cx="464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Foundation Optimization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Cost &amp; Schedule Analysis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Lighting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Conclusions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 l="35093" t="25781" r="12112" b="7031"/>
          <a:stretch>
            <a:fillRect/>
          </a:stretch>
        </p:blipFill>
        <p:spPr bwMode="auto">
          <a:xfrm>
            <a:off x="18973800" y="2133600"/>
            <a:ext cx="2209800" cy="223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/>
          <a:srcRect l="34936" t="30723" r="4167" b="13855"/>
          <a:stretch>
            <a:fillRect/>
          </a:stretch>
        </p:blipFill>
        <p:spPr bwMode="auto">
          <a:xfrm>
            <a:off x="21068681" y="3276600"/>
            <a:ext cx="2858119" cy="2072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rcRect l="33654" t="27510" r="11230" b="20635"/>
          <a:stretch>
            <a:fillRect/>
          </a:stretch>
        </p:blipFill>
        <p:spPr bwMode="auto">
          <a:xfrm>
            <a:off x="23774400" y="3787997"/>
            <a:ext cx="2971800" cy="22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Building Statistics</a:t>
            </a: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3400" y="139005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Game Day Building</a:t>
            </a:r>
          </a:p>
          <a:p>
            <a:r>
              <a:rPr lang="en-US" sz="4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Post Tensioned Redesign</a:t>
            </a:r>
            <a:endParaRPr lang="en-US" sz="40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0058400" y="228600"/>
            <a:ext cx="7315200" cy="685800"/>
          </a:xfrm>
        </p:spPr>
        <p:txBody>
          <a:bodyPr/>
          <a:lstStyle/>
          <a:p>
            <a:r>
              <a:rPr lang="en-US" dirty="0" smtClean="0"/>
              <a:t>Original Design Schedule</a:t>
            </a:r>
            <a:endParaRPr lang="en-US" dirty="0"/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/>
          <a:srcRect l="4037" t="11976" r="5435" b="20160"/>
          <a:stretch>
            <a:fillRect/>
          </a:stretch>
        </p:blipFill>
        <p:spPr bwMode="auto">
          <a:xfrm>
            <a:off x="9391650" y="953741"/>
            <a:ext cx="8686800" cy="506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33400" y="16764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By: Matthew Haapala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0525" y="4806042"/>
            <a:ext cx="3943807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Existing Conditions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Thesis Proposal &amp; Goals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Gravity System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Lateral System Redesign</a:t>
            </a:r>
            <a:endParaRPr lang="en-US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91000" y="4800601"/>
            <a:ext cx="46482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Foundation Optimization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u="sng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Cost &amp; Schedule Analysis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Lighting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Conclusions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3400" y="139005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Game Day Building</a:t>
            </a:r>
          </a:p>
          <a:p>
            <a:r>
              <a:rPr lang="en-US" sz="4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Post Tensioned Redesign</a:t>
            </a:r>
            <a:endParaRPr lang="en-US" sz="40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 descr="Layout Progression Model (2).png"/>
          <p:cNvPicPr>
            <a:picLocks noGrp="1" noChangeAspect="1"/>
          </p:cNvPicPr>
          <p:nvPr>
            <p:ph idx="1"/>
          </p:nvPr>
        </p:nvPicPr>
        <p:blipFill>
          <a:blip r:embed="rId2"/>
          <a:srcRect t="20218" b="20620"/>
          <a:stretch>
            <a:fillRect/>
          </a:stretch>
        </p:blipFill>
        <p:spPr>
          <a:xfrm>
            <a:off x="18770600" y="1788416"/>
            <a:ext cx="8216900" cy="3145534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New Design Schedule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Construction Sequence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16764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By: Matthew Haapala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0525" y="4806042"/>
            <a:ext cx="3943807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Existing Conditions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Thesis Proposal &amp; Goals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Gravity System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Lateral System Redesign</a:t>
            </a:r>
            <a:endParaRPr lang="en-US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91000" y="4800601"/>
            <a:ext cx="46482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Foundation Optimization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u="sng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Cost &amp; Schedule Analysis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Lighting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Conclusions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400" y="139005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Game Day Building</a:t>
            </a:r>
          </a:p>
          <a:p>
            <a:r>
              <a:rPr lang="en-US" sz="4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Post Tensioned Redesign</a:t>
            </a:r>
            <a:endParaRPr lang="en-US" sz="40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19552920" y="3360420"/>
            <a:ext cx="1569720" cy="1211580"/>
          </a:xfrm>
          <a:custGeom>
            <a:avLst/>
            <a:gdLst>
              <a:gd name="connsiteX0" fmla="*/ 1569720 w 1684020"/>
              <a:gd name="connsiteY0" fmla="*/ 0 h 1211580"/>
              <a:gd name="connsiteX1" fmla="*/ 0 w 1684020"/>
              <a:gd name="connsiteY1" fmla="*/ 388620 h 1211580"/>
              <a:gd name="connsiteX2" fmla="*/ 205740 w 1684020"/>
              <a:gd name="connsiteY2" fmla="*/ 1203960 h 1211580"/>
              <a:gd name="connsiteX3" fmla="*/ 1684020 w 1684020"/>
              <a:gd name="connsiteY3" fmla="*/ 1211580 h 1211580"/>
              <a:gd name="connsiteX4" fmla="*/ 1569720 w 1684020"/>
              <a:gd name="connsiteY4" fmla="*/ 0 h 1211580"/>
              <a:gd name="connsiteX0" fmla="*/ 1569720 w 1684020"/>
              <a:gd name="connsiteY0" fmla="*/ 0 h 1211580"/>
              <a:gd name="connsiteX1" fmla="*/ 0 w 1684020"/>
              <a:gd name="connsiteY1" fmla="*/ 388620 h 1211580"/>
              <a:gd name="connsiteX2" fmla="*/ 205740 w 1684020"/>
              <a:gd name="connsiteY2" fmla="*/ 1203960 h 1211580"/>
              <a:gd name="connsiteX3" fmla="*/ 1684020 w 1684020"/>
              <a:gd name="connsiteY3" fmla="*/ 1211580 h 1211580"/>
              <a:gd name="connsiteX4" fmla="*/ 1548130 w 1684020"/>
              <a:gd name="connsiteY4" fmla="*/ 1205230 h 1211580"/>
              <a:gd name="connsiteX5" fmla="*/ 1569720 w 1684020"/>
              <a:gd name="connsiteY5" fmla="*/ 0 h 1211580"/>
              <a:gd name="connsiteX0" fmla="*/ 1569720 w 1569720"/>
              <a:gd name="connsiteY0" fmla="*/ 0 h 1211580"/>
              <a:gd name="connsiteX1" fmla="*/ 0 w 1569720"/>
              <a:gd name="connsiteY1" fmla="*/ 388620 h 1211580"/>
              <a:gd name="connsiteX2" fmla="*/ 205740 w 1569720"/>
              <a:gd name="connsiteY2" fmla="*/ 1203960 h 1211580"/>
              <a:gd name="connsiteX3" fmla="*/ 1544320 w 1569720"/>
              <a:gd name="connsiteY3" fmla="*/ 1211580 h 1211580"/>
              <a:gd name="connsiteX4" fmla="*/ 1548130 w 1569720"/>
              <a:gd name="connsiteY4" fmla="*/ 1205230 h 1211580"/>
              <a:gd name="connsiteX5" fmla="*/ 1569720 w 1569720"/>
              <a:gd name="connsiteY5" fmla="*/ 0 h 1211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9720" h="1211580">
                <a:moveTo>
                  <a:pt x="1569720" y="0"/>
                </a:moveTo>
                <a:lnTo>
                  <a:pt x="0" y="388620"/>
                </a:lnTo>
                <a:lnTo>
                  <a:pt x="205740" y="1203960"/>
                </a:lnTo>
                <a:lnTo>
                  <a:pt x="1544320" y="1211580"/>
                </a:lnTo>
                <a:lnTo>
                  <a:pt x="1548130" y="1205230"/>
                </a:lnTo>
                <a:lnTo>
                  <a:pt x="1569720" y="0"/>
                </a:lnTo>
                <a:close/>
              </a:path>
            </a:pathLst>
          </a:custGeom>
          <a:solidFill>
            <a:srgbClr val="069E55">
              <a:alpha val="50196"/>
            </a:srgbClr>
          </a:solidFill>
          <a:ln>
            <a:solidFill>
              <a:srgbClr val="00B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 29"/>
          <p:cNvSpPr/>
          <p:nvPr/>
        </p:nvSpPr>
        <p:spPr>
          <a:xfrm>
            <a:off x="23119080" y="2164080"/>
            <a:ext cx="3268980" cy="2407920"/>
          </a:xfrm>
          <a:custGeom>
            <a:avLst/>
            <a:gdLst>
              <a:gd name="connsiteX0" fmla="*/ 304800 w 3268980"/>
              <a:gd name="connsiteY0" fmla="*/ 2407920 h 2407920"/>
              <a:gd name="connsiteX1" fmla="*/ 1790700 w 3268980"/>
              <a:gd name="connsiteY1" fmla="*/ 2392680 h 2407920"/>
              <a:gd name="connsiteX2" fmla="*/ 1775460 w 3268980"/>
              <a:gd name="connsiteY2" fmla="*/ 1584960 h 2407920"/>
              <a:gd name="connsiteX3" fmla="*/ 3268980 w 3268980"/>
              <a:gd name="connsiteY3" fmla="*/ 998220 h 2407920"/>
              <a:gd name="connsiteX4" fmla="*/ 2834640 w 3268980"/>
              <a:gd name="connsiteY4" fmla="*/ 0 h 2407920"/>
              <a:gd name="connsiteX5" fmla="*/ 0 w 3268980"/>
              <a:gd name="connsiteY5" fmla="*/ 701040 h 2407920"/>
              <a:gd name="connsiteX6" fmla="*/ 251460 w 3268980"/>
              <a:gd name="connsiteY6" fmla="*/ 1783080 h 2407920"/>
              <a:gd name="connsiteX7" fmla="*/ 304800 w 3268980"/>
              <a:gd name="connsiteY7" fmla="*/ 2407920 h 2407920"/>
              <a:gd name="connsiteX0" fmla="*/ 304800 w 3268980"/>
              <a:gd name="connsiteY0" fmla="*/ 2407920 h 2407920"/>
              <a:gd name="connsiteX1" fmla="*/ 1790700 w 3268980"/>
              <a:gd name="connsiteY1" fmla="*/ 2392680 h 2407920"/>
              <a:gd name="connsiteX2" fmla="*/ 1775460 w 3268980"/>
              <a:gd name="connsiteY2" fmla="*/ 1584960 h 2407920"/>
              <a:gd name="connsiteX3" fmla="*/ 3268980 w 3268980"/>
              <a:gd name="connsiteY3" fmla="*/ 998220 h 2407920"/>
              <a:gd name="connsiteX4" fmla="*/ 2834640 w 3268980"/>
              <a:gd name="connsiteY4" fmla="*/ 0 h 2407920"/>
              <a:gd name="connsiteX5" fmla="*/ 0 w 3268980"/>
              <a:gd name="connsiteY5" fmla="*/ 701040 h 2407920"/>
              <a:gd name="connsiteX6" fmla="*/ 308610 w 3268980"/>
              <a:gd name="connsiteY6" fmla="*/ 1868805 h 2407920"/>
              <a:gd name="connsiteX7" fmla="*/ 304800 w 3268980"/>
              <a:gd name="connsiteY7" fmla="*/ 2407920 h 240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8980" h="2407920">
                <a:moveTo>
                  <a:pt x="304800" y="2407920"/>
                </a:moveTo>
                <a:lnTo>
                  <a:pt x="1790700" y="2392680"/>
                </a:lnTo>
                <a:lnTo>
                  <a:pt x="1775460" y="1584960"/>
                </a:lnTo>
                <a:lnTo>
                  <a:pt x="3268980" y="998220"/>
                </a:lnTo>
                <a:lnTo>
                  <a:pt x="2834640" y="0"/>
                </a:lnTo>
                <a:lnTo>
                  <a:pt x="0" y="701040"/>
                </a:lnTo>
                <a:lnTo>
                  <a:pt x="308610" y="1868805"/>
                </a:lnTo>
                <a:lnTo>
                  <a:pt x="304800" y="2407920"/>
                </a:lnTo>
                <a:close/>
              </a:path>
            </a:pathLst>
          </a:custGeom>
          <a:solidFill>
            <a:srgbClr val="F79646">
              <a:alpha val="50196"/>
            </a:srgb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9586804" y="4971826"/>
            <a:ext cx="1511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rgbClr val="069E55"/>
                </a:solidFill>
              </a:rPr>
              <a:t>Sequence 2</a:t>
            </a:r>
            <a:endParaRPr lang="en-US" sz="2000" b="1" u="sng" dirty="0">
              <a:solidFill>
                <a:srgbClr val="069E55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1678900" y="4978400"/>
            <a:ext cx="1511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chemeClr val="accent1"/>
                </a:solidFill>
              </a:rPr>
              <a:t>Sequence 1</a:t>
            </a:r>
            <a:endParaRPr lang="en-US" sz="2000" b="1" u="sng" dirty="0">
              <a:solidFill>
                <a:schemeClr val="accent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091900" y="4978400"/>
            <a:ext cx="1511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chemeClr val="accent6"/>
                </a:solidFill>
              </a:rPr>
              <a:t>Sequence 3</a:t>
            </a:r>
            <a:endParaRPr lang="en-US" sz="2000" b="1" u="sng" dirty="0">
              <a:solidFill>
                <a:schemeClr val="accent6"/>
              </a:solidFill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21116925" y="2857500"/>
            <a:ext cx="2300288" cy="1709738"/>
          </a:xfrm>
          <a:custGeom>
            <a:avLst/>
            <a:gdLst>
              <a:gd name="connsiteX0" fmla="*/ 0 w 2300288"/>
              <a:gd name="connsiteY0" fmla="*/ 500063 h 1709738"/>
              <a:gd name="connsiteX1" fmla="*/ 4763 w 2300288"/>
              <a:gd name="connsiteY1" fmla="*/ 919163 h 1709738"/>
              <a:gd name="connsiteX2" fmla="*/ 114300 w 2300288"/>
              <a:gd name="connsiteY2" fmla="*/ 904875 h 1709738"/>
              <a:gd name="connsiteX3" fmla="*/ 190500 w 2300288"/>
              <a:gd name="connsiteY3" fmla="*/ 1709738 h 1709738"/>
              <a:gd name="connsiteX4" fmla="*/ 2290763 w 2300288"/>
              <a:gd name="connsiteY4" fmla="*/ 1709738 h 1709738"/>
              <a:gd name="connsiteX5" fmla="*/ 2300288 w 2300288"/>
              <a:gd name="connsiteY5" fmla="*/ 1185863 h 1709738"/>
              <a:gd name="connsiteX6" fmla="*/ 1981200 w 2300288"/>
              <a:gd name="connsiteY6" fmla="*/ 0 h 1709738"/>
              <a:gd name="connsiteX7" fmla="*/ 0 w 2300288"/>
              <a:gd name="connsiteY7" fmla="*/ 500063 h 170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00288" h="1709738">
                <a:moveTo>
                  <a:pt x="0" y="500063"/>
                </a:moveTo>
                <a:cubicBezTo>
                  <a:pt x="1588" y="639763"/>
                  <a:pt x="3175" y="779463"/>
                  <a:pt x="4763" y="919163"/>
                </a:cubicBezTo>
                <a:lnTo>
                  <a:pt x="114300" y="904875"/>
                </a:lnTo>
                <a:lnTo>
                  <a:pt x="190500" y="1709738"/>
                </a:lnTo>
                <a:lnTo>
                  <a:pt x="2290763" y="1709738"/>
                </a:lnTo>
                <a:lnTo>
                  <a:pt x="2300288" y="1185863"/>
                </a:lnTo>
                <a:lnTo>
                  <a:pt x="1981200" y="0"/>
                </a:lnTo>
                <a:lnTo>
                  <a:pt x="0" y="500063"/>
                </a:lnTo>
                <a:close/>
              </a:path>
            </a:pathLst>
          </a:custGeom>
          <a:solidFill>
            <a:srgbClr val="4F81BD">
              <a:alpha val="50196"/>
            </a:srgb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Freeform 37"/>
          <p:cNvSpPr/>
          <p:nvPr/>
        </p:nvSpPr>
        <p:spPr>
          <a:xfrm>
            <a:off x="21116925" y="3786188"/>
            <a:ext cx="171450" cy="771525"/>
          </a:xfrm>
          <a:custGeom>
            <a:avLst/>
            <a:gdLst>
              <a:gd name="connsiteX0" fmla="*/ 19050 w 171450"/>
              <a:gd name="connsiteY0" fmla="*/ 14287 h 771525"/>
              <a:gd name="connsiteX1" fmla="*/ 95250 w 171450"/>
              <a:gd name="connsiteY1" fmla="*/ 0 h 771525"/>
              <a:gd name="connsiteX2" fmla="*/ 171450 w 171450"/>
              <a:gd name="connsiteY2" fmla="*/ 771525 h 771525"/>
              <a:gd name="connsiteX3" fmla="*/ 0 w 171450"/>
              <a:gd name="connsiteY3" fmla="*/ 766762 h 771525"/>
              <a:gd name="connsiteX4" fmla="*/ 19050 w 171450"/>
              <a:gd name="connsiteY4" fmla="*/ 14287 h 77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50" h="771525">
                <a:moveTo>
                  <a:pt x="19050" y="14287"/>
                </a:moveTo>
                <a:lnTo>
                  <a:pt x="95250" y="0"/>
                </a:lnTo>
                <a:lnTo>
                  <a:pt x="171450" y="771525"/>
                </a:lnTo>
                <a:lnTo>
                  <a:pt x="0" y="766762"/>
                </a:lnTo>
                <a:lnTo>
                  <a:pt x="19050" y="14287"/>
                </a:lnTo>
                <a:close/>
              </a:path>
            </a:pathLst>
          </a:custGeom>
          <a:solidFill>
            <a:srgbClr val="F674DD">
              <a:alpha val="49804"/>
            </a:srgbClr>
          </a:solidFill>
          <a:ln>
            <a:solidFill>
              <a:srgbClr val="F674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/>
          <a:srcRect l="4037" t="12176" r="1863" b="12575"/>
          <a:stretch>
            <a:fillRect/>
          </a:stretch>
        </p:blipFill>
        <p:spPr bwMode="auto">
          <a:xfrm>
            <a:off x="9620250" y="900062"/>
            <a:ext cx="8229600" cy="5119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/>
      <p:bldP spid="32" grpId="0"/>
      <p:bldP spid="33" grpId="0"/>
      <p:bldP spid="36" grpId="0" animBg="1"/>
      <p:bldP spid="3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058400" y="215900"/>
            <a:ext cx="7315200" cy="685800"/>
          </a:xfrm>
        </p:spPr>
        <p:txBody>
          <a:bodyPr/>
          <a:lstStyle/>
          <a:p>
            <a:r>
              <a:rPr lang="en-US" dirty="0" smtClean="0"/>
              <a:t>Lighting Redesign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rcRect l="1071" t="7592" r="1166" b="8007"/>
          <a:stretch>
            <a:fillRect/>
          </a:stretch>
        </p:blipFill>
        <p:spPr bwMode="auto">
          <a:xfrm>
            <a:off x="10052304" y="918584"/>
            <a:ext cx="7321296" cy="502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33400" y="16764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By: Matthew Haapala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0525" y="4806042"/>
            <a:ext cx="3943807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Existing Conditions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Thesis Proposal &amp; Goals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Gravity System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Lateral System Redesign</a:t>
            </a:r>
            <a:endParaRPr lang="en-US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91000" y="4800601"/>
            <a:ext cx="46482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Foundation Optimization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Cost &amp; Schedule Analysis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u="sng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Lighting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Conclusions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400" y="139005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Game Day Building</a:t>
            </a:r>
          </a:p>
          <a:p>
            <a:r>
              <a:rPr lang="en-US" sz="4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Post Tensioned Redesign</a:t>
            </a:r>
            <a:endParaRPr lang="en-US" sz="40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058400" y="228600"/>
            <a:ext cx="7315200" cy="685800"/>
          </a:xfrm>
        </p:spPr>
        <p:txBody>
          <a:bodyPr/>
          <a:lstStyle/>
          <a:p>
            <a:r>
              <a:rPr lang="en-US" dirty="0" smtClean="0"/>
              <a:t>Pseudo Color Rendering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t="10103" r="1122" b="3505"/>
          <a:stretch>
            <a:fillRect/>
          </a:stretch>
        </p:blipFill>
        <p:spPr bwMode="auto">
          <a:xfrm>
            <a:off x="10075899" y="946778"/>
            <a:ext cx="7272301" cy="493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33400" y="16764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By: Matthew Haapala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0525" y="4806042"/>
            <a:ext cx="3943807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Existing Conditions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Thesis Proposal &amp; Goals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Gravity System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Lateral System Redesign</a:t>
            </a:r>
            <a:endParaRPr lang="en-US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91000" y="4800601"/>
            <a:ext cx="46482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Foundation Optimization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Cost &amp; Schedule Analysis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u="sng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Lighting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Conclusions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400" y="139005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Game Day Building</a:t>
            </a:r>
          </a:p>
          <a:p>
            <a:r>
              <a:rPr lang="en-US" sz="4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Post Tensioned Redesign</a:t>
            </a:r>
            <a:endParaRPr lang="en-US" sz="40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058400" y="895349"/>
            <a:ext cx="7315200" cy="5181601"/>
          </a:xfrm>
        </p:spPr>
        <p:txBody>
          <a:bodyPr/>
          <a:lstStyle/>
          <a:p>
            <a:pPr>
              <a:buNone/>
            </a:pPr>
            <a:r>
              <a:rPr lang="en-US" sz="2000" u="sng" dirty="0" smtClean="0"/>
              <a:t>Gravity System Redesign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 dirty="0" smtClean="0"/>
              <a:t>Slab depth reduced by 5”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 dirty="0" smtClean="0"/>
              <a:t>Floor depth increase at beams only 2”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 dirty="0" smtClean="0"/>
              <a:t>Buildings weight reduced by 36%</a:t>
            </a:r>
          </a:p>
          <a:p>
            <a:pPr>
              <a:buNone/>
            </a:pPr>
            <a:r>
              <a:rPr lang="en-US" sz="2000" u="sng" dirty="0" smtClean="0"/>
              <a:t>Lateral System Redesign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 dirty="0" smtClean="0"/>
              <a:t>4 out of 7 shear walls removed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 dirty="0" smtClean="0"/>
              <a:t>Lateral loading does not control beam design</a:t>
            </a:r>
          </a:p>
          <a:p>
            <a:pPr>
              <a:buNone/>
            </a:pPr>
            <a:r>
              <a:rPr lang="en-US" sz="2000" u="sng" dirty="0" smtClean="0"/>
              <a:t>Foundation Optimization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 dirty="0" smtClean="0"/>
              <a:t>Number of Piles Reduced by 15%</a:t>
            </a:r>
          </a:p>
          <a:p>
            <a:pPr>
              <a:buNone/>
            </a:pPr>
            <a:r>
              <a:rPr lang="en-US" sz="2000" u="sng" dirty="0" smtClean="0"/>
              <a:t>Cost and Schedule Analysis 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 dirty="0" smtClean="0"/>
              <a:t>$238,000 in savings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 dirty="0" smtClean="0"/>
              <a:t>Structural erection expedited </a:t>
            </a:r>
          </a:p>
          <a:p>
            <a:pPr>
              <a:buNone/>
            </a:pPr>
            <a:r>
              <a:rPr lang="en-US" sz="2000" u="sng" dirty="0" smtClean="0"/>
              <a:t>Lighting Redesign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 dirty="0" smtClean="0"/>
              <a:t>Non uniform floor depth can improve aesthetics</a:t>
            </a:r>
          </a:p>
          <a:p>
            <a:pPr>
              <a:buFont typeface="Wingdings" pitchFamily="2" charset="2"/>
              <a:buChar char="ü"/>
            </a:pPr>
            <a:endParaRPr lang="en-US" sz="2000" dirty="0" smtClean="0"/>
          </a:p>
          <a:p>
            <a:pPr>
              <a:buFont typeface="Wingdings" pitchFamily="2" charset="2"/>
              <a:buChar char="ü"/>
            </a:pPr>
            <a:endParaRPr lang="en-US" sz="2000" dirty="0" smtClean="0"/>
          </a:p>
          <a:p>
            <a:pPr>
              <a:buFont typeface="Wingdings" pitchFamily="2" charset="2"/>
              <a:buChar char="ü"/>
            </a:pPr>
            <a:endParaRPr lang="en-US" sz="2000" dirty="0" smtClean="0"/>
          </a:p>
          <a:p>
            <a:pPr>
              <a:buFont typeface="Wingdings" pitchFamily="2" charset="2"/>
              <a:buChar char="ü"/>
            </a:pPr>
            <a:endParaRPr lang="en-US" sz="2000" dirty="0" smtClean="0"/>
          </a:p>
          <a:p>
            <a:pPr>
              <a:buNone/>
            </a:pPr>
            <a:endParaRPr lang="en-US" sz="2000" u="sng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058400" y="247650"/>
            <a:ext cx="7315200" cy="6858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16764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By: Matthew Haapala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0525" y="4806042"/>
            <a:ext cx="3943807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Existing Conditions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Thesis Proposal &amp; Goals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Gravity System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Lateral System Redesign</a:t>
            </a:r>
            <a:endParaRPr lang="en-US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1000" y="4800601"/>
            <a:ext cx="46482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Foundation Optimization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Cost &amp; Schedule Analysis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Lighting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u="sng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Conclusions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139005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Game Day Building</a:t>
            </a:r>
          </a:p>
          <a:p>
            <a:r>
              <a:rPr lang="en-US" sz="4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Post Tensioned Redesign</a:t>
            </a:r>
            <a:endParaRPr lang="en-US" sz="40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000" u="sng" dirty="0" smtClean="0"/>
              <a:t>Professional Consultants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/>
              <a:t>Rich Apple		</a:t>
            </a:r>
            <a:r>
              <a:rPr lang="en-US" sz="2000" dirty="0" err="1" smtClean="0"/>
              <a:t>Holbert</a:t>
            </a:r>
            <a:r>
              <a:rPr lang="en-US" sz="2000" dirty="0" smtClean="0"/>
              <a:t> Apple Associates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/>
              <a:t>Peter A. Allen		Clark Nexsen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/>
              <a:t>Brian M. </a:t>
            </a:r>
            <a:r>
              <a:rPr lang="en-US" sz="2000" dirty="0" err="1" smtClean="0"/>
              <a:t>Barna</a:t>
            </a:r>
            <a:r>
              <a:rPr lang="en-US" sz="2000" dirty="0" smtClean="0"/>
              <a:t>	Clark Nexsen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/>
              <a:t>Alicia B, </a:t>
            </a:r>
            <a:r>
              <a:rPr lang="en-US" sz="2000" dirty="0" err="1" smtClean="0"/>
              <a:t>Udovich</a:t>
            </a:r>
            <a:r>
              <a:rPr lang="en-US" sz="2000" dirty="0" smtClean="0"/>
              <a:t>	Clark Nexsen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/>
              <a:t>John Wilson		Clark Nexsen</a:t>
            </a:r>
          </a:p>
          <a:p>
            <a:pPr>
              <a:buNone/>
            </a:pPr>
            <a:endParaRPr lang="en-US" sz="200" dirty="0" smtClean="0"/>
          </a:p>
          <a:p>
            <a:pPr>
              <a:buNone/>
            </a:pPr>
            <a:r>
              <a:rPr lang="en-US" sz="2000" u="sng" dirty="0" smtClean="0"/>
              <a:t>AE Dept. Faculty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/>
              <a:t>Dr. Walter Schneider III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/>
              <a:t>Dr. Andres </a:t>
            </a:r>
            <a:r>
              <a:rPr lang="en-US" sz="2000" dirty="0" err="1" smtClean="0"/>
              <a:t>Lepage</a:t>
            </a:r>
            <a:endParaRPr lang="en-US" sz="2000" dirty="0" smtClean="0"/>
          </a:p>
          <a:p>
            <a:pPr>
              <a:buFont typeface="Wingdings" pitchFamily="2" charset="2"/>
              <a:buChar char="§"/>
            </a:pPr>
            <a:r>
              <a:rPr lang="en-US" sz="2000" dirty="0" smtClean="0"/>
              <a:t>Dr. Linda Hanagan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/>
              <a:t>Dr. Ali </a:t>
            </a:r>
            <a:r>
              <a:rPr lang="en-US" sz="2000" dirty="0" err="1" smtClean="0"/>
              <a:t>Memari</a:t>
            </a:r>
            <a:endParaRPr lang="en-US" sz="2000" dirty="0" smtClean="0"/>
          </a:p>
          <a:p>
            <a:pPr>
              <a:buFont typeface="Wingdings" pitchFamily="2" charset="2"/>
              <a:buChar char="§"/>
            </a:pPr>
            <a:r>
              <a:rPr lang="en-US" sz="2000" dirty="0" smtClean="0"/>
              <a:t>Dr. John </a:t>
            </a:r>
            <a:r>
              <a:rPr lang="en-US" sz="2000" dirty="0" err="1" smtClean="0"/>
              <a:t>Messner</a:t>
            </a:r>
            <a:endParaRPr lang="en-US" sz="2000" dirty="0" smtClean="0"/>
          </a:p>
          <a:p>
            <a:pPr>
              <a:buNone/>
            </a:pPr>
            <a:endParaRPr lang="en-US" sz="700" dirty="0" smtClean="0"/>
          </a:p>
          <a:p>
            <a:pPr>
              <a:buNone/>
            </a:pPr>
            <a:r>
              <a:rPr lang="en-US" sz="2000" u="sng" dirty="0" smtClean="0"/>
              <a:t>Classmates, Friends, and Family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16764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By: Matthew Haapala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0525" y="4806042"/>
            <a:ext cx="3943807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Existing Conditions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Thesis Proposal &amp; Goals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Gravity System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Lateral System Redesign</a:t>
            </a:r>
            <a:endParaRPr lang="en-US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1000" y="4800601"/>
            <a:ext cx="46482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Foundation Optimization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Cost &amp; Schedule Analysis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Lighting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u="sng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Conclusions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139005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Game Day Building</a:t>
            </a:r>
          </a:p>
          <a:p>
            <a:r>
              <a:rPr lang="en-US" sz="4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Post Tensioned Redesign</a:t>
            </a:r>
            <a:endParaRPr lang="en-US" sz="40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16764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By: Matthew Haapala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0525" y="4806042"/>
            <a:ext cx="3943807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Existing Conditions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Thesis Proposal &amp; Goals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Gravity System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Lateral System Redesign</a:t>
            </a:r>
            <a:endParaRPr lang="en-US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1000" y="4800601"/>
            <a:ext cx="46482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Foundation Optimization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Cost &amp; Schedule Analysis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Lighting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u="sng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Conclusions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139005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Game Day Building</a:t>
            </a:r>
          </a:p>
          <a:p>
            <a:r>
              <a:rPr lang="en-US" sz="4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Post Tensioned Redesign</a:t>
            </a:r>
            <a:endParaRPr lang="en-US" sz="40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058400" y="1066799"/>
            <a:ext cx="7315200" cy="4876801"/>
          </a:xfrm>
        </p:spPr>
        <p:txBody>
          <a:bodyPr/>
          <a:lstStyle/>
          <a:p>
            <a:pPr>
              <a:buNone/>
            </a:pPr>
            <a:r>
              <a:rPr lang="en-US" sz="2000" u="sng" dirty="0" smtClean="0"/>
              <a:t>Cast in Place Reinforced Concrete Flat Plate</a:t>
            </a:r>
          </a:p>
          <a:p>
            <a:pPr marL="800100">
              <a:buFont typeface="Wingdings" pitchFamily="2" charset="2"/>
              <a:buChar char="§"/>
            </a:pPr>
            <a:r>
              <a:rPr lang="en-US" sz="2000" dirty="0" smtClean="0"/>
              <a:t>Typical bay size 31’-6” x 17’-0”</a:t>
            </a:r>
          </a:p>
          <a:p>
            <a:pPr marL="800100">
              <a:buFont typeface="Wingdings" pitchFamily="2" charset="2"/>
              <a:buChar char="§"/>
            </a:pPr>
            <a:r>
              <a:rPr lang="en-US" sz="2000" dirty="0" smtClean="0"/>
              <a:t>Typical slab depth 12”</a:t>
            </a:r>
          </a:p>
          <a:p>
            <a:pPr marL="800100">
              <a:buFont typeface="Wingdings" pitchFamily="2" charset="2"/>
              <a:buChar char="§"/>
            </a:pPr>
            <a:r>
              <a:rPr lang="en-US" sz="2000" dirty="0" smtClean="0"/>
              <a:t>No shear caps or drop panels</a:t>
            </a:r>
          </a:p>
          <a:p>
            <a:pPr marL="800100">
              <a:buFont typeface="Wingdings" pitchFamily="2" charset="2"/>
              <a:buChar char="§"/>
            </a:pPr>
            <a:r>
              <a:rPr lang="en-US" sz="2000" dirty="0" smtClean="0"/>
              <a:t>Shear stud rails used to resist punching shear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u="sng" dirty="0" smtClean="0"/>
              <a:t>Cast in Place Reinforced Concrete Beams </a:t>
            </a:r>
          </a:p>
          <a:p>
            <a:pPr marL="800100">
              <a:buFont typeface="Wingdings" pitchFamily="2" charset="2"/>
              <a:buChar char="§"/>
            </a:pPr>
            <a:r>
              <a:rPr lang="en-US" sz="2000" dirty="0" smtClean="0"/>
              <a:t>Located around openings and seating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u="sng" dirty="0" smtClean="0"/>
              <a:t>Cast in Place Concrete Columns </a:t>
            </a:r>
          </a:p>
          <a:p>
            <a:pPr marL="800100">
              <a:buFont typeface="Wingdings" pitchFamily="2" charset="2"/>
              <a:buChar char="§"/>
            </a:pPr>
            <a:r>
              <a:rPr lang="en-US" sz="2000" dirty="0" smtClean="0"/>
              <a:t>18” x 18” </a:t>
            </a:r>
            <a:r>
              <a:rPr lang="en-US" sz="2000" dirty="0"/>
              <a:t>t</a:t>
            </a:r>
            <a:r>
              <a:rPr lang="en-US" sz="2000" dirty="0" smtClean="0"/>
              <a:t>ypical</a:t>
            </a:r>
          </a:p>
          <a:p>
            <a:pPr>
              <a:buNone/>
            </a:pPr>
            <a:r>
              <a:rPr lang="en-US" sz="2000" dirty="0"/>
              <a:t>	</a:t>
            </a:r>
            <a:r>
              <a:rPr lang="en-US" sz="2000" dirty="0" smtClean="0"/>
              <a:t>	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/>
          </a:p>
          <a:p>
            <a:pPr>
              <a:buNone/>
            </a:pP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906000" y="228600"/>
            <a:ext cx="7543800" cy="685800"/>
          </a:xfrm>
        </p:spPr>
        <p:txBody>
          <a:bodyPr/>
          <a:lstStyle/>
          <a:p>
            <a:r>
              <a:rPr lang="en-US" dirty="0" smtClean="0"/>
              <a:t>Existing Gravity System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 Floor Structural Plan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16764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By: Matthew Haapala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4800600"/>
            <a:ext cx="36576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u="sng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Existing Conditions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Thesis Proposal &amp; Goals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Gravity System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Lateral System Redesign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91000" y="4800601"/>
            <a:ext cx="464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Foundation Optimization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Cost &amp; Schedule Analysis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Lighting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Conclusions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9202400" y="4267200"/>
            <a:ext cx="7334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Blue: </a:t>
            </a:r>
            <a:r>
              <a:rPr lang="en-US" sz="2000" dirty="0" smtClean="0"/>
              <a:t>Beam Location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Red:  </a:t>
            </a:r>
            <a:r>
              <a:rPr lang="en-US" sz="2000" dirty="0" smtClean="0"/>
              <a:t>Column or Load Bearing Wall Location</a:t>
            </a:r>
            <a:endParaRPr lang="en-US" sz="2000" dirty="0"/>
          </a:p>
        </p:txBody>
      </p:sp>
      <p:grpSp>
        <p:nvGrpSpPr>
          <p:cNvPr id="106" name="Group 105"/>
          <p:cNvGrpSpPr>
            <a:grpSpLocks noChangeAspect="1"/>
          </p:cNvGrpSpPr>
          <p:nvPr/>
        </p:nvGrpSpPr>
        <p:grpSpPr>
          <a:xfrm>
            <a:off x="18745200" y="1161414"/>
            <a:ext cx="8229600" cy="3009629"/>
            <a:chOff x="19202399" y="1219199"/>
            <a:chExt cx="7342317" cy="2685143"/>
          </a:xfrm>
        </p:grpSpPr>
        <p:pic>
          <p:nvPicPr>
            <p:cNvPr id="11" name="Picture 10" descr="Gravity"/>
            <p:cNvPicPr>
              <a:picLocks noChangeAspect="1"/>
            </p:cNvPicPr>
            <p:nvPr/>
          </p:nvPicPr>
          <p:blipFill>
            <a:blip r:embed="rId3" cstate="print"/>
            <a:srcRect t="10861" b="3371"/>
            <a:stretch>
              <a:fillRect/>
            </a:stretch>
          </p:blipFill>
          <p:spPr bwMode="auto">
            <a:xfrm>
              <a:off x="19202399" y="1219199"/>
              <a:ext cx="7342317" cy="2685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5" name="Group 104"/>
            <p:cNvGrpSpPr/>
            <p:nvPr/>
          </p:nvGrpSpPr>
          <p:grpSpPr>
            <a:xfrm>
              <a:off x="20673889" y="1372164"/>
              <a:ext cx="5096441" cy="2249860"/>
              <a:chOff x="20673890" y="1372164"/>
              <a:chExt cx="5096441" cy="2249860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 rot="10800000" flipV="1">
                <a:off x="23791347" y="2060506"/>
                <a:ext cx="611860" cy="229447"/>
              </a:xfrm>
              <a:prstGeom prst="line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16200000" flipV="1">
                <a:off x="24811911" y="1694826"/>
                <a:ext cx="365682" cy="141013"/>
              </a:xfrm>
              <a:prstGeom prst="line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24924244" y="1372164"/>
                <a:ext cx="521036" cy="210327"/>
              </a:xfrm>
              <a:prstGeom prst="line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5400000" flipH="1" flipV="1">
                <a:off x="25473961" y="1372164"/>
                <a:ext cx="1594" cy="1594"/>
              </a:xfrm>
              <a:prstGeom prst="line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16200000" flipH="1">
                <a:off x="25340115" y="1477327"/>
                <a:ext cx="382416" cy="172090"/>
              </a:xfrm>
              <a:prstGeom prst="line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10800000" flipV="1">
                <a:off x="24403207" y="1831059"/>
                <a:ext cx="611860" cy="229447"/>
              </a:xfrm>
              <a:prstGeom prst="line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rot="10800000" flipV="1">
                <a:off x="22491145" y="2289954"/>
                <a:ext cx="1300202" cy="305930"/>
              </a:xfrm>
              <a:prstGeom prst="line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rot="10800000" flipV="1">
                <a:off x="21819535" y="2595883"/>
                <a:ext cx="671611" cy="107553"/>
              </a:xfrm>
              <a:prstGeom prst="line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rot="10800000" flipV="1">
                <a:off x="21159873" y="2705827"/>
                <a:ext cx="657271" cy="74092"/>
              </a:xfrm>
              <a:prstGeom prst="line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rot="16200000" flipH="1">
                <a:off x="21065464" y="2795453"/>
                <a:ext cx="203157" cy="14340"/>
              </a:xfrm>
              <a:prstGeom prst="line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rot="16200000" flipH="1">
                <a:off x="21769342" y="2753628"/>
                <a:ext cx="129065" cy="23901"/>
              </a:xfrm>
              <a:prstGeom prst="line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16200000" flipH="1">
                <a:off x="22433784" y="2646075"/>
                <a:ext cx="121894" cy="21511"/>
              </a:xfrm>
              <a:prstGeom prst="line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16200000" flipH="1">
                <a:off x="23081495" y="2490720"/>
                <a:ext cx="121894" cy="31071"/>
              </a:xfrm>
              <a:prstGeom prst="line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 flipH="1">
                <a:off x="23732791" y="2326998"/>
                <a:ext cx="109943" cy="35851"/>
              </a:xfrm>
              <a:prstGeom prst="line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 flipH="1">
                <a:off x="24360186" y="2106713"/>
                <a:ext cx="121096" cy="41428"/>
              </a:xfrm>
              <a:prstGeom prst="line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rot="5400000">
                <a:off x="22392356" y="3424443"/>
                <a:ext cx="388786" cy="1594"/>
              </a:xfrm>
              <a:prstGeom prst="line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21037979" y="3619633"/>
                <a:ext cx="1794151" cy="1594"/>
              </a:xfrm>
              <a:prstGeom prst="line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rot="5400000" flipH="1" flipV="1">
                <a:off x="20894176" y="3475830"/>
                <a:ext cx="287606" cy="1594"/>
              </a:xfrm>
              <a:prstGeom prst="line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rot="5400000">
                <a:off x="20530485" y="3477026"/>
                <a:ext cx="288403" cy="1594"/>
              </a:xfrm>
              <a:prstGeom prst="line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flipV="1">
                <a:off x="25490692" y="2079627"/>
                <a:ext cx="279639" cy="114724"/>
              </a:xfrm>
              <a:prstGeom prst="line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rot="16200000" flipV="1">
                <a:off x="25582710" y="2202715"/>
                <a:ext cx="250959" cy="105163"/>
              </a:xfrm>
              <a:prstGeom prst="line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 flipV="1">
                <a:off x="25421380" y="1893201"/>
                <a:ext cx="260518" cy="107553"/>
              </a:xfrm>
              <a:prstGeom prst="line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 flipV="1">
                <a:off x="21040725" y="3381375"/>
                <a:ext cx="771525" cy="80963"/>
              </a:xfrm>
              <a:prstGeom prst="line">
                <a:avLst/>
              </a:prstGeom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 flipV="1">
                <a:off x="21812250" y="3238500"/>
                <a:ext cx="771525" cy="133350"/>
              </a:xfrm>
              <a:prstGeom prst="line">
                <a:avLst/>
              </a:prstGeom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533400" y="139005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Game Day Building</a:t>
            </a:r>
          </a:p>
          <a:p>
            <a:r>
              <a:rPr lang="en-US" sz="4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Post Tensioned Redesign</a:t>
            </a:r>
            <a:endParaRPr lang="en-US" sz="40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058400" y="986971"/>
            <a:ext cx="7315200" cy="10668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000" dirty="0" smtClean="0"/>
              <a:t>Seven Cast in Place Reinforced Concrete Shear Walls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/>
              <a:t>Located  in Architecturally Convenient Locations</a:t>
            </a:r>
          </a:p>
          <a:p>
            <a:pPr marL="1085850" indent="-1085850">
              <a:buNone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2"/>
          </p:nvPr>
        </p:nvSpPr>
        <p:spPr>
          <a:xfrm>
            <a:off x="19678650" y="914400"/>
            <a:ext cx="6838950" cy="85725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000" dirty="0" smtClean="0"/>
              <a:t>Capacity Significantly Exceeds Lateral Loading Demands</a:t>
            </a:r>
          </a:p>
          <a:p>
            <a:pPr marL="347663" indent="-347663">
              <a:buFont typeface="Wingdings" pitchFamily="2" charset="2"/>
              <a:buChar char="§"/>
            </a:pPr>
            <a:r>
              <a:rPr lang="en-US" sz="2000" dirty="0" smtClean="0"/>
              <a:t>Column &amp; Slab Moment Frames’ Stiffness not Considered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Existing Lateral System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Existing Lateral System</a:t>
            </a:r>
          </a:p>
          <a:p>
            <a:endParaRPr lang="en-US" dirty="0"/>
          </a:p>
        </p:txBody>
      </p:sp>
      <p:pic>
        <p:nvPicPr>
          <p:cNvPr id="8" name="Picture 7" descr="Shear Wall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88103" y="2057400"/>
            <a:ext cx="8242697" cy="4111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0039350" y="1956708"/>
            <a:ext cx="7296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/>
              <a:t>Shear Wall Location Plan</a:t>
            </a:r>
            <a:endParaRPr lang="en-US" sz="2000" b="1" u="sng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rcRect l="3745" t="14182" r="52843" b="13818"/>
          <a:stretch>
            <a:fillRect/>
          </a:stretch>
        </p:blipFill>
        <p:spPr bwMode="auto">
          <a:xfrm>
            <a:off x="19716750" y="1959670"/>
            <a:ext cx="6381750" cy="422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8757900" y="1992868"/>
            <a:ext cx="593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ETABS Model of Existing Lateral System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3400" y="16764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By: Matthew Haapala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9600" y="4800600"/>
            <a:ext cx="36576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u="sng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Existing Conditions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Thesis Proposal &amp; Goals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Gravity System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Lateral System Redesign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3400" y="139005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Game Day Building</a:t>
            </a:r>
          </a:p>
          <a:p>
            <a:r>
              <a:rPr lang="en-US" sz="4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Post Tensioned Redesign</a:t>
            </a:r>
            <a:endParaRPr lang="en-US" sz="40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91000" y="4800601"/>
            <a:ext cx="464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Foundation Optimization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Cost &amp; Schedule Analysis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Lighting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Conclusions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000" dirty="0" smtClean="0"/>
              <a:t>Square Precast Prestressed Concrete (SPPC) Piles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/>
              <a:t>100’ long from Tip to Cutoff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/>
              <a:t>183 Piles Total 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/>
              <a:t>Typically Driven in Clusters of 4 Below </a:t>
            </a:r>
            <a:r>
              <a:rPr lang="en-US" sz="2000" dirty="0"/>
              <a:t>M</a:t>
            </a:r>
            <a:r>
              <a:rPr lang="en-US" sz="2000" dirty="0" smtClean="0"/>
              <a:t>ost </a:t>
            </a:r>
            <a:r>
              <a:rPr lang="en-US" sz="2000" dirty="0"/>
              <a:t>C</a:t>
            </a:r>
            <a:r>
              <a:rPr lang="en-US" sz="2000" dirty="0" smtClean="0"/>
              <a:t>olumns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/>
              <a:t>Clusters of Up to 18 Below Shear Walls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/>
              <a:t>Topped With 36” - 40” Deep Pile Caps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/>
              <a:t>Grade Beams Below Exterior Walls &amp; Between Pile Caps</a:t>
            </a:r>
          </a:p>
          <a:p>
            <a:pPr>
              <a:buNone/>
            </a:pPr>
            <a:r>
              <a:rPr lang="en-US" sz="2000" dirty="0" smtClean="0"/>
              <a:t> </a:t>
            </a:r>
            <a:endParaRPr lang="en-US" sz="2400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Existing Foundations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Existing Foundations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82249" y="3562350"/>
            <a:ext cx="6473385" cy="236773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33400" y="16764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By: Matthew Haapala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" y="4800600"/>
            <a:ext cx="36576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u="sng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Existing Conditions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Thesis Proposal &amp; Goals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Gravity System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Lateral System Redesign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91000" y="4800601"/>
            <a:ext cx="464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Foundation Optimization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Cost &amp; Schedule Analysis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Lighting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Conclusions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139005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Game Day Building</a:t>
            </a:r>
          </a:p>
          <a:p>
            <a:r>
              <a:rPr lang="en-US" sz="4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Post Tensioned Redesign</a:t>
            </a:r>
            <a:endParaRPr lang="en-US" sz="40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pic>
        <p:nvPicPr>
          <p:cNvPr id="17" name="Content Placeholder 16" descr="Foundation Plan Old.png"/>
          <p:cNvPicPr>
            <a:picLocks noGrp="1" noChangeAspect="1"/>
          </p:cNvPicPr>
          <p:nvPr>
            <p:ph idx="12"/>
          </p:nvPr>
        </p:nvPicPr>
        <p:blipFill>
          <a:blip r:embed="rId4" cstate="print"/>
          <a:srcRect l="8182" t="6038" r="1919" b="36424"/>
          <a:stretch>
            <a:fillRect/>
          </a:stretch>
        </p:blipFill>
        <p:spPr>
          <a:xfrm>
            <a:off x="18745200" y="1800860"/>
            <a:ext cx="8229600" cy="3291840"/>
          </a:xfrm>
        </p:spPr>
      </p:pic>
      <p:sp>
        <p:nvSpPr>
          <p:cNvPr id="18" name="TextBox 17"/>
          <p:cNvSpPr txBox="1"/>
          <p:nvPr/>
        </p:nvSpPr>
        <p:spPr>
          <a:xfrm>
            <a:off x="21955125" y="1800225"/>
            <a:ext cx="19216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/>
              <a:t>Foundation Plan</a:t>
            </a:r>
            <a:endParaRPr lang="en-US" sz="2000" b="1" u="sng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None/>
            </a:pPr>
            <a:r>
              <a:rPr lang="en-US" sz="2000" u="sng" dirty="0" smtClean="0"/>
              <a:t>Study 1 Gravity System Redesign</a:t>
            </a:r>
          </a:p>
          <a:p>
            <a:pPr marL="457200" indent="-457200">
              <a:buNone/>
            </a:pPr>
            <a:r>
              <a:rPr lang="en-US" sz="2000" dirty="0" smtClean="0"/>
              <a:t>Problem:  Two-way flat plate is structurally inefficient floor system</a:t>
            </a:r>
          </a:p>
          <a:p>
            <a:pPr marL="457200" indent="-457200">
              <a:buNone/>
            </a:pPr>
            <a:r>
              <a:rPr lang="en-US" sz="2000" dirty="0" smtClean="0"/>
              <a:t>Solution:  Replace with one-way slabs on post tensioned beams</a:t>
            </a:r>
          </a:p>
          <a:p>
            <a:pPr marL="457200" indent="-457200">
              <a:buNone/>
            </a:pPr>
            <a:r>
              <a:rPr lang="en-US" sz="2000" dirty="0" smtClean="0"/>
              <a:t>Goals:</a:t>
            </a:r>
          </a:p>
          <a:p>
            <a:pPr marL="857250" lvl="1" indent="-457200">
              <a:buFont typeface="Wingdings" pitchFamily="2" charset="2"/>
              <a:buChar char="§"/>
            </a:pPr>
            <a:r>
              <a:rPr lang="en-US" sz="2000" dirty="0" smtClean="0"/>
              <a:t>Reduce slab depth</a:t>
            </a:r>
          </a:p>
          <a:p>
            <a:pPr marL="857250" lvl="1" indent="-457200">
              <a:buFont typeface="Wingdings" pitchFamily="2" charset="2"/>
              <a:buChar char="§"/>
            </a:pPr>
            <a:r>
              <a:rPr lang="en-US" sz="2000" dirty="0" smtClean="0"/>
              <a:t>Develop understanding of post tensioned concrete design</a:t>
            </a:r>
          </a:p>
          <a:p>
            <a:pPr marL="857250" lvl="1" indent="-457200">
              <a:buFont typeface="Wingdings" pitchFamily="2" charset="2"/>
              <a:buChar char="§"/>
            </a:pPr>
            <a:r>
              <a:rPr lang="en-US" sz="2000" dirty="0" smtClean="0"/>
              <a:t>Use post tensioning to minimize beam depth</a:t>
            </a:r>
          </a:p>
          <a:p>
            <a:pPr marL="857250" lvl="1" indent="-457200">
              <a:buFont typeface="Wingdings" pitchFamily="2" charset="2"/>
              <a:buChar char="§"/>
            </a:pPr>
            <a:r>
              <a:rPr lang="en-US" sz="2000" dirty="0" smtClean="0"/>
              <a:t>Reduce self weight of the structure</a:t>
            </a:r>
          </a:p>
          <a:p>
            <a:pPr>
              <a:buFont typeface="Wingdings" pitchFamily="2" charset="2"/>
              <a:buChar char="§"/>
            </a:pPr>
            <a:endParaRPr lang="en-US" sz="2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457200" indent="-457200">
              <a:buNone/>
            </a:pPr>
            <a:r>
              <a:rPr lang="en-US" sz="2000" u="sng" dirty="0" smtClean="0"/>
              <a:t>Study 2 Lateral System Redesign</a:t>
            </a:r>
          </a:p>
          <a:p>
            <a:pPr marL="457200" indent="-457200">
              <a:buNone/>
            </a:pPr>
            <a:r>
              <a:rPr lang="en-US" sz="2000" dirty="0" smtClean="0"/>
              <a:t>Problem:  Shear walls’ excess capacity suggests reduction possible</a:t>
            </a:r>
          </a:p>
          <a:p>
            <a:pPr marL="973138" indent="-973138">
              <a:buNone/>
            </a:pPr>
            <a:r>
              <a:rPr lang="en-US" sz="2000" dirty="0" smtClean="0"/>
              <a:t>Solution: Consider Moment Frames in Lateral Design and Remove Existing Shear Walls Where Practical</a:t>
            </a:r>
          </a:p>
          <a:p>
            <a:pPr lvl="0">
              <a:buNone/>
            </a:pPr>
            <a:r>
              <a:rPr lang="en-US" sz="2000" dirty="0" smtClean="0"/>
              <a:t>Goals: </a:t>
            </a:r>
          </a:p>
          <a:p>
            <a:pPr lvl="0">
              <a:buFont typeface="Wingdings" pitchFamily="2" charset="2"/>
              <a:buChar char="§"/>
            </a:pPr>
            <a:r>
              <a:rPr lang="en-US" sz="2000" dirty="0" smtClean="0"/>
              <a:t>Utilize Post Tensioned Beams in Ordinary Concrete Moment Frames</a:t>
            </a:r>
          </a:p>
          <a:p>
            <a:pPr lvl="0">
              <a:buFont typeface="Wingdings" pitchFamily="2" charset="2"/>
              <a:buChar char="§"/>
            </a:pPr>
            <a:r>
              <a:rPr lang="en-US" sz="2000" dirty="0" smtClean="0"/>
              <a:t>Reduce The Number of Shear Walls</a:t>
            </a:r>
          </a:p>
          <a:p>
            <a:pPr lvl="0">
              <a:buNone/>
            </a:pPr>
            <a:endParaRPr lang="en-US" sz="2000" dirty="0" smtClean="0"/>
          </a:p>
          <a:p>
            <a:pPr lvl="0">
              <a:buNone/>
            </a:pPr>
            <a:r>
              <a:rPr lang="en-US" sz="2000" u="sng" dirty="0" smtClean="0"/>
              <a:t>Study 3 Foundation Optimization</a:t>
            </a:r>
          </a:p>
          <a:p>
            <a:pPr>
              <a:buNone/>
            </a:pPr>
            <a:r>
              <a:rPr lang="en-US" sz="2000" dirty="0" smtClean="0"/>
              <a:t>Problem:  With poor soils extensive deep foundations required </a:t>
            </a:r>
          </a:p>
          <a:p>
            <a:pPr marL="1028700" indent="-1028700">
              <a:buNone/>
            </a:pPr>
            <a:r>
              <a:rPr lang="en-US" sz="2000" dirty="0" smtClean="0"/>
              <a:t>Solution:  Analyze foundation requirements of redesigned structure to determine possible foundation reductions</a:t>
            </a:r>
          </a:p>
          <a:p>
            <a:pPr marL="1028700" indent="-1028700">
              <a:buNone/>
            </a:pPr>
            <a:r>
              <a:rPr lang="en-US" sz="2000" dirty="0" smtClean="0"/>
              <a:t>Goal:  Reduce the number of piles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u="sng" dirty="0" smtClean="0"/>
          </a:p>
          <a:p>
            <a:pPr>
              <a:buNone/>
            </a:pPr>
            <a:endParaRPr lang="en-US" sz="2000" u="sng" dirty="0" smtClean="0"/>
          </a:p>
          <a:p>
            <a:pPr>
              <a:buNone/>
            </a:pPr>
            <a:endParaRPr lang="en-US" sz="2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9620250" y="228600"/>
            <a:ext cx="8229600" cy="685800"/>
          </a:xfrm>
        </p:spPr>
        <p:txBody>
          <a:bodyPr/>
          <a:lstStyle/>
          <a:p>
            <a:r>
              <a:rPr lang="en-US" dirty="0" smtClean="0"/>
              <a:t>Structural Depth Proposal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16764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By: Matthew Haapala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5432" y="4818742"/>
            <a:ext cx="38608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Existing Conditions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u="sng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latin typeface="Copperplate Gothic Bold" pitchFamily="34" charset="0"/>
              </a:rPr>
              <a:t>Thesis Proposal &amp; Goals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Gravity System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Lateral System Redesign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91000" y="4800601"/>
            <a:ext cx="464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Foundation Optimization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Cost &amp; Schedule Analysis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Lighting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Conclusions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400" y="139005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Game Day Building</a:t>
            </a:r>
          </a:p>
          <a:p>
            <a:r>
              <a:rPr lang="en-US" sz="4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Post Tensioned Redesign</a:t>
            </a:r>
            <a:endParaRPr lang="en-US" sz="40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18745200" y="228600"/>
            <a:ext cx="8229600" cy="685800"/>
          </a:xfrm>
        </p:spPr>
        <p:txBody>
          <a:bodyPr/>
          <a:lstStyle/>
          <a:p>
            <a:r>
              <a:rPr lang="en-US" dirty="0" smtClean="0"/>
              <a:t>Structural Depth Proposal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058400" y="1200150"/>
            <a:ext cx="7315200" cy="5257801"/>
          </a:xfrm>
        </p:spPr>
        <p:txBody>
          <a:bodyPr/>
          <a:lstStyle/>
          <a:p>
            <a:pPr marL="1028700" indent="-1028700">
              <a:buNone/>
            </a:pPr>
            <a:r>
              <a:rPr lang="en-US" sz="2000" dirty="0" smtClean="0"/>
              <a:t>Problem:  Unknown cost, constructability, and construction schedule impacts of structural redesign</a:t>
            </a:r>
          </a:p>
          <a:p>
            <a:pPr marL="1028700" indent="-1028700">
              <a:buNone/>
            </a:pPr>
            <a:r>
              <a:rPr lang="en-US" sz="2000" dirty="0" smtClean="0"/>
              <a:t>Solution:  Conduct </a:t>
            </a:r>
            <a:r>
              <a:rPr lang="en-US" sz="2000" dirty="0"/>
              <a:t>cost and schedule analyses comparing of the </a:t>
            </a:r>
            <a:r>
              <a:rPr lang="en-US" sz="2000" dirty="0" smtClean="0"/>
              <a:t>original and redesigned structure</a:t>
            </a:r>
            <a:endParaRPr lang="en-US" sz="2000" u="sng" dirty="0" smtClean="0"/>
          </a:p>
          <a:p>
            <a:pPr>
              <a:buNone/>
            </a:pPr>
            <a:r>
              <a:rPr lang="en-US" sz="2000" dirty="0" smtClean="0"/>
              <a:t>Goals: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Lower the price of the structure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Develop a construction sequence that satisfies the unique demands of post tensioning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Do not Increase the Overall Project Duration</a:t>
            </a:r>
          </a:p>
          <a:p>
            <a:pPr>
              <a:buNone/>
            </a:pPr>
            <a:endParaRPr lang="en-US" sz="2000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9625698" y="228600"/>
            <a:ext cx="8147952" cy="685800"/>
          </a:xfrm>
        </p:spPr>
        <p:txBody>
          <a:bodyPr/>
          <a:lstStyle/>
          <a:p>
            <a:r>
              <a:rPr lang="en-US" dirty="0" smtClean="0"/>
              <a:t>C.M. Breadth Proposals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16764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By: Matthew Haapala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5432" y="4818742"/>
            <a:ext cx="38608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Existing Conditions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u="sng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latin typeface="Copperplate Gothic Bold" pitchFamily="34" charset="0"/>
              </a:rPr>
              <a:t>Thesis Proposal &amp; Goals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Gravity System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Lateral System Redesign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91000" y="4800601"/>
            <a:ext cx="464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Foundation Optimization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Cost &amp; Schedule Analysis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Lighting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Conclusions</a:t>
            </a:r>
          </a:p>
        </p:txBody>
      </p:sp>
      <p:pic>
        <p:nvPicPr>
          <p:cNvPr id="14" name="Content Placeholder 13" descr="Crane.JPG"/>
          <p:cNvPicPr>
            <a:picLocks noGrp="1" noChangeAspect="1"/>
          </p:cNvPicPr>
          <p:nvPr>
            <p:ph idx="12"/>
          </p:nvPr>
        </p:nvPicPr>
        <p:blipFill>
          <a:blip r:embed="rId3"/>
          <a:stretch>
            <a:fillRect/>
          </a:stretch>
        </p:blipFill>
        <p:spPr>
          <a:xfrm>
            <a:off x="19564350" y="1073150"/>
            <a:ext cx="6591300" cy="4940300"/>
          </a:xfrm>
        </p:spPr>
      </p:pic>
      <p:sp>
        <p:nvSpPr>
          <p:cNvPr id="13" name="TextBox 12"/>
          <p:cNvSpPr txBox="1"/>
          <p:nvPr/>
        </p:nvSpPr>
        <p:spPr>
          <a:xfrm>
            <a:off x="533400" y="139005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Game Day Building</a:t>
            </a:r>
          </a:p>
          <a:p>
            <a:r>
              <a:rPr lang="en-US" sz="4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Post Tensioned Redesign</a:t>
            </a:r>
            <a:endParaRPr lang="en-US" sz="40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11" name="Text Placeholder 5"/>
          <p:cNvSpPr txBox="1">
            <a:spLocks/>
          </p:cNvSpPr>
          <p:nvPr/>
        </p:nvSpPr>
        <p:spPr>
          <a:xfrm>
            <a:off x="18769698" y="228600"/>
            <a:ext cx="8147952" cy="685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pperplate Gothic Bold" pitchFamily="34" charset="0"/>
                <a:ea typeface="+mn-ea"/>
                <a:cs typeface="+mn-cs"/>
              </a:rPr>
              <a:t>C.M. Breadth Proposals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pperplate Gothic Bold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0058400" y="1162050"/>
            <a:ext cx="7315200" cy="5257801"/>
          </a:xfrm>
        </p:spPr>
        <p:txBody>
          <a:bodyPr/>
          <a:lstStyle/>
          <a:p>
            <a:pPr marL="1085850" indent="-1085850">
              <a:buNone/>
            </a:pPr>
            <a:r>
              <a:rPr lang="en-US" sz="2000" dirty="0" smtClean="0"/>
              <a:t>Problem:  Original lighting design predominantly inexpensive troffers and cans</a:t>
            </a:r>
          </a:p>
          <a:p>
            <a:pPr marL="1028700" indent="-1028700">
              <a:buNone/>
            </a:pPr>
            <a:r>
              <a:rPr lang="en-US" sz="2000" dirty="0" smtClean="0"/>
              <a:t>Solution:  Create an alternate lighting scheme for the scholarship lounge</a:t>
            </a:r>
          </a:p>
          <a:p>
            <a:pPr marL="1028700" indent="-1028700">
              <a:buNone/>
            </a:pPr>
            <a:r>
              <a:rPr lang="en-US" sz="2000" dirty="0" smtClean="0"/>
              <a:t>Goals:  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Integrate the structural redesign into the redesigned lighting scheme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Make the room seem more spacious have emphasizing the peripherals by having a high luminance on the Walls and Ceiling.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Increase flexibility by specifying dimmable fixtures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Satisfy ASHRE 90.1  and IESNA Lighting Handbook requirements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Use attractive or concealed luminaries</a:t>
            </a:r>
          </a:p>
        </p:txBody>
      </p:sp>
      <p:pic>
        <p:nvPicPr>
          <p:cNvPr id="14" name="Content Placeholder 13" descr="scholarshiplounge 01.23.08 copy.jpg"/>
          <p:cNvPicPr>
            <a:picLocks noGrp="1" noChangeAspect="1"/>
          </p:cNvPicPr>
          <p:nvPr>
            <p:ph idx="12"/>
          </p:nvPr>
        </p:nvPicPr>
        <p:blipFill>
          <a:blip r:embed="rId3" cstate="print"/>
          <a:stretch>
            <a:fillRect/>
          </a:stretch>
        </p:blipFill>
        <p:spPr>
          <a:xfrm>
            <a:off x="19202400" y="1021019"/>
            <a:ext cx="7315200" cy="5044562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9202400" y="228600"/>
            <a:ext cx="7315200" cy="685800"/>
          </a:xfrm>
        </p:spPr>
        <p:txBody>
          <a:bodyPr/>
          <a:lstStyle/>
          <a:p>
            <a:r>
              <a:rPr lang="en-US" dirty="0" smtClean="0"/>
              <a:t>Lighting Breadth Proposal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16764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By: Matthew Haapala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5432" y="4818742"/>
            <a:ext cx="38608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pperplate Gothic Bold" pitchFamily="34" charset="0"/>
              </a:rPr>
              <a:t>Existing Conditions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u="sng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latin typeface="Copperplate Gothic Bold" pitchFamily="34" charset="0"/>
              </a:rPr>
              <a:t>Thesis Proposal &amp; Goals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Gravity System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Lateral System Redesign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91000" y="4800601"/>
            <a:ext cx="464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Foundation Optimization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Cost &amp; Schedule Analysis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Lighting Redesign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Conclusions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3400" y="139005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Game Day Building</a:t>
            </a:r>
          </a:p>
          <a:p>
            <a:r>
              <a:rPr lang="en-US" sz="4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Post Tensioned Redesign</a:t>
            </a:r>
            <a:endParaRPr lang="en-US" sz="40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0058400" y="228600"/>
            <a:ext cx="7315200" cy="685800"/>
          </a:xfrm>
        </p:spPr>
        <p:txBody>
          <a:bodyPr/>
          <a:lstStyle/>
          <a:p>
            <a:r>
              <a:rPr lang="en-US" dirty="0" smtClean="0"/>
              <a:t>Lighting Breadth Proposal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1633</TotalTime>
  <Words>2576</Words>
  <Application>Microsoft Office PowerPoint</Application>
  <PresentationFormat>Custom</PresentationFormat>
  <Paragraphs>768</Paragraphs>
  <Slides>36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Game Day Building Post Tensioned Redesign</vt:lpstr>
      <vt:lpstr>Presentation Outline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MWH5005</dc:creator>
  <cp:lastModifiedBy>MWH5005</cp:lastModifiedBy>
  <cp:revision>249</cp:revision>
  <dcterms:created xsi:type="dcterms:W3CDTF">2009-04-12T17:39:48Z</dcterms:created>
  <dcterms:modified xsi:type="dcterms:W3CDTF">2009-04-14T18:23:39Z</dcterms:modified>
</cp:coreProperties>
</file>